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79" r:id="rId3"/>
    <p:sldId id="278" r:id="rId4"/>
    <p:sldId id="261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6" r:id="rId13"/>
    <p:sldId id="27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24" autoAdjust="0"/>
  </p:normalViewPr>
  <p:slideViewPr>
    <p:cSldViewPr>
      <p:cViewPr>
        <p:scale>
          <a:sx n="73" d="100"/>
          <a:sy n="73" d="100"/>
        </p:scale>
        <p:origin x="-1296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akprosto.ru/kak-814369-iz-kakogo-materiala-izgotavlivayut-pugovicy" TargetMode="External"/><Relationship Id="rId3" Type="http://schemas.openxmlformats.org/officeDocument/2006/relationships/hyperlink" Target="http://www.mifinarodov.com/po-sekretu-vsemu-svetu/kak-poyavilis-pugovitsyi.html" TargetMode="External"/><Relationship Id="rId7" Type="http://schemas.openxmlformats.org/officeDocument/2006/relationships/hyperlink" Target="https://fishki.net/1410816-istorija-pugovicy-interesnye-fakty.html" TargetMode="External"/><Relationship Id="rId2" Type="http://schemas.openxmlformats.org/officeDocument/2006/relationships/hyperlink" Target="https://ru.wikipedia.org/wiki/&#1055;&#1091;&#1075;&#1086;&#1074;&#1080;&#1094;&#1072;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fairy-hobby.ru/pugovitsy-schastya-11-sposobov-prishit-pugovitsu-na-udachu/" TargetMode="External"/><Relationship Id="rId5" Type="http://schemas.openxmlformats.org/officeDocument/2006/relationships/hyperlink" Target="https://namillion.com/izgotovlenie-pugovic.html" TargetMode="External"/><Relationship Id="rId4" Type="http://schemas.openxmlformats.org/officeDocument/2006/relationships/hyperlink" Target="https://www.youtube.com/watch?v=vljbZzjfF5w" TargetMode="External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854" y="195942"/>
            <a:ext cx="8280920" cy="98072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МДОУ «Детский сад «Почемучка»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3568" y="1951477"/>
            <a:ext cx="78488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Когда появились пуговицы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?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355138" y="4732669"/>
            <a:ext cx="32146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Выполнили: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Фадеева А.А.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Смольцева Н.Б.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422532" y="6130489"/>
            <a:ext cx="40679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Переславль-Залесский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cs typeface="Arial" pitchFamily="34" charset="0"/>
            </a:endParaRPr>
          </a:p>
        </p:txBody>
      </p:sp>
      <p:pic>
        <p:nvPicPr>
          <p:cNvPr id="7" name="Picture 4" descr="ÐÐ°ÑÑÐ¸Ð½ÐºÐ¸ Ð¿Ð¾ Ð·Ð°Ð¿ÑÐ¾ÑÑ Ð¿ÑÐ³Ð¾Ð²Ð¸ÑÑ Ð¿Ð½Ð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377" y="2996952"/>
            <a:ext cx="2743473" cy="278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75" y="725843"/>
            <a:ext cx="8988425" cy="86409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П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уговицы изготавливались и изготавливаются из самых разнообразных материалов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578" name="AutoShape 2" descr="ÐÐ°ÑÑÐ¸Ð½ÐºÐ¸ Ð¿Ð¾ Ð·Ð°Ð¿ÑÐ¾ÑÑ Ð¿ÑÐ³Ð¾Ð²Ð¸ÑÑ Ð¸Ð· Ð¼ÐµÑÐ°Ð»Ð»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ÐÐ°ÑÑÐ¸Ð½ÐºÐ¸ Ð¿Ð¾ Ð·Ð°Ð¿ÑÐ¾ÑÑ Ð¿ÑÐ³Ð¾Ð²Ð¸ÑÑ Ð¸Ð· Ð¼ÐµÑÐ°Ð»Ð»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2" name="Picture 6" descr="ÐÐ°ÑÑÐ¸Ð½ÐºÐ¸ Ð¿Ð¾ Ð·Ð°Ð¿ÑÐ¾ÑÑ Ð¿ÑÐ³Ð¾Ð²Ð¸ÑÑ Ð¸Ð· Ð¼ÐµÑÐ°Ð»Ð»Ð°"/>
          <p:cNvPicPr>
            <a:picLocks noChangeAspect="1" noChangeArrowheads="1"/>
          </p:cNvPicPr>
          <p:nvPr/>
        </p:nvPicPr>
        <p:blipFill rotWithShape="1">
          <a:blip r:embed="rId2" cstate="print"/>
          <a:stretch/>
        </p:blipFill>
        <p:spPr bwMode="auto">
          <a:xfrm>
            <a:off x="1105083" y="1921478"/>
            <a:ext cx="2143125" cy="128685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746139" y="1543406"/>
            <a:ext cx="898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Металл</a:t>
            </a:r>
            <a:endParaRPr lang="ru-RU" b="1" dirty="0"/>
          </a:p>
        </p:txBody>
      </p:sp>
      <p:sp>
        <p:nvSpPr>
          <p:cNvPr id="24584" name="AutoShape 8" descr="ÐÐ°ÑÑÐ¸Ð½ÐºÐ¸ Ð¿Ð¾ Ð·Ð°Ð¿ÑÐ¾ÑÑ Ð¿ÑÐ³Ð¾Ð²Ð¸ÑÑ Ð¸Ð·  ÑÑÐµÐºÐ»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364670" y="4071555"/>
            <a:ext cx="851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Стекло</a:t>
            </a:r>
            <a:endParaRPr lang="ru-RU" b="1" dirty="0"/>
          </a:p>
        </p:txBody>
      </p:sp>
      <p:sp>
        <p:nvSpPr>
          <p:cNvPr id="24590" name="AutoShape 14" descr="ÐÐ°ÑÑÐ¸Ð½ÐºÐ¸ Ð¿Ð¾ Ð·Ð°Ð¿ÑÐ¾ÑÑ Ð¿ÑÐ³Ð¾Ð²Ð¸ÑÑ Ð¸Ð· Ð´ÐµÑÐµÐ²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92" name="AutoShape 16" descr="ÐÐ°ÑÑÐ¸Ð½ÐºÐ¸ Ð¿Ð¾ Ð·Ð°Ð¿ÑÐ¾ÑÑ Ð¿ÑÐ³Ð¾Ð²Ð¸ÑÑ Ð¸Ð· Ð´ÐµÑÐµÐ²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94" name="AutoShape 18" descr="ÐÐ°ÑÑÐ¸Ð½ÐºÐ¸ Ð¿Ð¾ Ð·Ð°Ð¿ÑÐ¾ÑÑ Ð¿ÑÐ³Ð¾Ð²Ð¸ÑÑ Ð¸Ð· Ð´ÐµÑÐµÐ²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96" name="AutoShape 20" descr="ÐÐ°ÑÑÐ¸Ð½ÐºÐ¸ Ð¿Ð¾ Ð·Ð°Ð¿ÑÐ¾ÑÑ Ð¿ÑÐ³Ð¾Ð²Ð¸ÑÑ Ð¸Ð· Ð´ÐµÑÐµÐ²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98" name="AutoShape 22" descr="ÐÐ°ÑÑÐ¸Ð½ÐºÐ¸ Ð¿Ð¾ Ð·Ð°Ð¿ÑÐ¾ÑÑ Ð¿ÑÐ³Ð¾Ð²Ð¸ÑÑ Ð¸Ð· Ð´ÐµÑÐµÐ²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600" name="Picture 24" descr="ÐÐ°ÑÑÐ¸Ð½ÐºÐ¸ Ð¿Ð¾ Ð·Ð°Ð¿ÑÐ¾ÑÑ Ð¿ÑÐ³Ð¾Ð²Ð¸ÑÑ Ð¸Ð· Ð´ÐµÑÐµÐ²Ð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231" y="1921478"/>
            <a:ext cx="2152650" cy="18722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4142484" y="1405273"/>
            <a:ext cx="1296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Дерево</a:t>
            </a:r>
            <a:endParaRPr lang="ru-RU" b="1" dirty="0"/>
          </a:p>
        </p:txBody>
      </p:sp>
      <p:sp>
        <p:nvSpPr>
          <p:cNvPr id="24602" name="AutoShape 26" descr="ÐÐ°ÑÑÐ¸Ð½ÐºÐ¸ Ð¿Ð¾ Ð·Ð°Ð¿ÑÐ¾ÑÑ Ð¿ÑÐ³Ð¾Ð²Ð¸ÑÑ Ð¸Ð· ÑÐ½ÑÐ°Ñ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604" name="AutoShape 28" descr="ÐÐ°ÑÑÐ¸Ð½ÐºÐ¸ Ð¿Ð¾ Ð·Ð°Ð¿ÑÐ¾ÑÑ Ð¿ÑÐ³Ð¾Ð²Ð¸ÑÑ Ð¸Ð· ÑÐ½ÑÐ°Ñ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606" name="AutoShape 30" descr="ÐÐ°ÑÑÐ¸Ð½ÐºÐ¸ Ð¿Ð¾ Ð·Ð°Ð¿ÑÐ¾ÑÑ Ð¿ÑÐ³Ð¾Ð²Ð¸ÑÑ Ð¸Ð· ÑÐ½ÑÐ°Ñ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608" name="AutoShape 32" descr="ÐÐ°ÑÑÐ¸Ð½ÐºÐ¸ Ð¿Ð¾ Ð·Ð°Ð¿ÑÐ¾ÑÑ Ð¿ÑÐ³Ð¾Ð²Ð¸ÑÑ Ð¸Ð· ÑÐ½ÑÐ°Ñ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610" name="AutoShape 34" descr="ÐÐ°ÑÑÐ¸Ð½ÐºÐ¸ Ð¿Ð¾ Ð·Ð°Ð¿ÑÐ¾ÑÑ Ð¿ÑÐ³Ð¾Ð²Ð¸ÑÑ Ð¸Ð· ÑÐ½ÑÐ°Ñ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612" name="AutoShape 36" descr="ÐÐ°ÑÑÐ¸Ð½ÐºÐ¸ Ð¿Ð¾ Ð·Ð°Ð¿ÑÐ¾ÑÑ Ð¿ÑÐ³Ð¾Ð²Ð¸ÑÑ Ð¸Ð· ÑÐ½ÑÐ°Ñ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614" name="Picture 38" descr="ÐÐ°ÑÑÐ¸Ð½ÐºÐ¸ Ð¿Ð¾ Ð·Ð°Ð¿ÑÐ¾ÑÑ Ð¿ÑÐ³Ð¾Ð²Ð¸ÑÑ Ð¸Ð· ÑÐ½ÑÐ°ÑÑ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8834" y="1991116"/>
            <a:ext cx="2413028" cy="180257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Прямоугольник 24"/>
          <p:cNvSpPr/>
          <p:nvPr/>
        </p:nvSpPr>
        <p:spPr>
          <a:xfrm>
            <a:off x="7197503" y="1543406"/>
            <a:ext cx="881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Янтарь</a:t>
            </a:r>
            <a:endParaRPr lang="ru-RU" b="1" dirty="0"/>
          </a:p>
        </p:txBody>
      </p:sp>
      <p:sp>
        <p:nvSpPr>
          <p:cNvPr id="24616" name="AutoShape 40" descr="ÐÐ°ÑÑÐ¸Ð½ÐºÐ¸ Ð¿Ð¾ Ð·Ð°Ð¿ÑÐ¾ÑÑ Ð¿ÑÐ³Ð¾Ð²Ð¸ÑÑ Ð¸Ð· Ð¿ÐµÑÐ»Ð°Ð¼ÑÑÑ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618" name="AutoShape 42" descr="ÐÐ°ÑÑÐ¸Ð½ÐºÐ¸ Ð¿Ð¾ Ð·Ð°Ð¿ÑÐ¾ÑÑ Ð¿ÑÐ³Ð¾Ð²Ð¸ÑÑ Ð¸Ð· Ð¿ÐµÑÐ»Ð°Ð¼ÑÑÑ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620" name="Picture 44" descr="ÐÐ°ÑÑÐ¸Ð½ÐºÐ¸ Ð¿Ð¾ Ð·Ð°Ð¿ÑÐ¾ÑÑ Ð¿ÑÐ³Ð¾Ð²Ð¸ÑÑ Ð¸Ð· Ð¿ÐµÑÐ»Ð°Ð¼ÑÑÑÐ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031" y="5013176"/>
            <a:ext cx="1593468" cy="15934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Прямоугольник 28"/>
          <p:cNvSpPr/>
          <p:nvPr/>
        </p:nvSpPr>
        <p:spPr>
          <a:xfrm>
            <a:off x="1983888" y="6178845"/>
            <a:ext cx="1264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Перламутр</a:t>
            </a:r>
            <a:endParaRPr lang="ru-RU" b="1" dirty="0"/>
          </a:p>
        </p:txBody>
      </p:sp>
      <p:sp>
        <p:nvSpPr>
          <p:cNvPr id="24622" name="AutoShape 46" descr="ÐÐ°ÑÑÐ¸Ð½ÐºÐ¸ Ð¿Ð¾ Ð·Ð°Ð¿ÑÐ¾ÑÑ Ð¿ÑÐ³Ð¾Ð²Ð¸ÑÑ Ð¸Ð· ÐºÐ¾Ð¶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626" name="AutoShape 50" descr="ÐÐ°ÑÑÐ¸Ð½ÐºÐ¸ Ð¿Ð¾ Ð·Ð°Ð¿ÑÐ¾ÑÑ Ð¿ÑÐ³Ð¾Ð²Ð¸ÑÑ Ð¸Ð· ÐºÐ¾ÑÑ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628" name="AutoShape 52" descr="ÐÐ°ÑÑÐ¸Ð½ÐºÐ¸ Ð¿Ð¾ Ð·Ð°Ð¿ÑÐ¾ÑÑ Ð¿ÑÐ³Ð¾Ð²Ð¸ÑÑ Ð¸Ð· ÐºÐ¾ÑÑ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630" name="AutoShape 54" descr="ÐÐ°ÑÑÐ¸Ð½ÐºÐ¸ Ð¿Ð¾ Ð·Ð°Ð¿ÑÐ¾ÑÑ Ð¿ÑÐ³Ð¾Ð²Ð¸ÑÑ Ð¸Ð· ÐºÐ¾ÑÑ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634" name="AutoShape 58" descr="ÐÐ°ÑÑÐ¸Ð½ÐºÐ¸ Ð¿Ð¾ Ð·Ð°Ð¿ÑÐ¾ÑÑ Ð¿ÑÐ³Ð¾Ð²Ð¸ÑÑ Ð¸Ð· ÑÐ°ÑÑÐ¾Ñ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638" name="AutoShape 62" descr="ÐÐ°ÑÑÐ¸Ð½ÐºÐ¸ Ð¿Ð¾ Ð·Ð°Ð¿ÑÐ¾ÑÑ Ð¿ÑÐ³Ð¾Ð²Ð¸ÑÑ Ð¸ ÑÐ±Ð¾Ð½Ð¸Ñ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640" name="AutoShape 64" descr="ÐÐ°ÑÑÐ¸Ð½ÐºÐ¸ Ð¿Ð¾ Ð·Ð°Ð¿ÑÐ¾ÑÑ Ð¿ÑÐ³Ð¾Ð²Ð¸ÑÑ Ð¸ ÑÐ±Ð¾Ð½Ð¸Ñ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642" name="Picture 66" descr="ÐÐ°ÑÑÐ¸Ð½ÐºÐ¸ Ð¿Ð¾ Ð·Ð°Ð¿ÑÐ¾ÑÑ Ð¿ÑÐ³Ð¾Ð²Ð¸ÑÑ Ð¸ ÑÐ±Ð¾Ð½Ð¸ÑÐ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3503" y="3479267"/>
            <a:ext cx="1362636" cy="13626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4" name="Прямоугольник 43"/>
          <p:cNvSpPr/>
          <p:nvPr/>
        </p:nvSpPr>
        <p:spPr>
          <a:xfrm>
            <a:off x="460375" y="3127684"/>
            <a:ext cx="1224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Эбонит</a:t>
            </a:r>
            <a:endParaRPr lang="ru-RU" b="1" dirty="0"/>
          </a:p>
        </p:txBody>
      </p:sp>
      <p:sp>
        <p:nvSpPr>
          <p:cNvPr id="24644" name="AutoShape 68" descr="ÐÐ°ÑÑÐ¸Ð½ÐºÐ¸ Ð¿Ð¾ Ð·Ð°Ð¿ÑÐ¾ÑÑ Ð¿ÑÐ³Ð¾Ð²Ð¸ÑÑ Ð¸ Ð¿Ð¾Ð»ÑÐ´ÑÐ°Ð³Ð¾ÑÐµÐ½Ð½ÑÑ ÐºÐ°Ð¼Ð½ÐµÐ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646" name="Picture 70" descr="ÐÐ°ÑÑÐ¸Ð½ÐºÐ¸ Ð¿Ð¾ Ð·Ð°Ð¿ÑÐ¾ÑÑ Ð¿ÑÐ³Ð¾Ð²Ð¸ÑÑ Ð¸ Ð¿Ð¾Ð»ÑÐ´ÑÐ°Ð³Ð¾ÑÐµÐ½Ð½ÑÑ ÐºÐ°Ð¼Ð½ÐµÐ¹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57090" y="4364253"/>
            <a:ext cx="2619375" cy="20882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Прямоугольник 46"/>
          <p:cNvSpPr/>
          <p:nvPr/>
        </p:nvSpPr>
        <p:spPr>
          <a:xfrm>
            <a:off x="6482933" y="3794556"/>
            <a:ext cx="2311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Полудрагоценные камни</a:t>
            </a:r>
            <a:endParaRPr lang="ru-RU" b="1" dirty="0"/>
          </a:p>
        </p:txBody>
      </p:sp>
      <p:sp>
        <p:nvSpPr>
          <p:cNvPr id="24648" name="AutoShape 72" descr="ÐÐ°ÑÑÐ¸Ð½ÐºÐ¸ Ð¿Ð¾ Ð·Ð°Ð¿ÑÐ¾ÑÑ Ð¿ÑÐ³Ð¾Ð²Ð¸ÑÑ Ð¸ ÑÐ¾Ð³Ð¾Ð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650" name="Picture 74" descr="ÐÐ°ÑÑÐ¸Ð½ÐºÐ¸ Ð¿Ð¾ Ð·Ð°Ð¿ÑÐ¾ÑÑ Ð¿ÑÐ³Ð¾Ð²Ð¸ÑÑ Ð¸ ÑÐ¾Ð³Ð¾Ð²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83888" y="4131975"/>
            <a:ext cx="1762401" cy="17624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0" name="Прямоугольник 49"/>
          <p:cNvSpPr/>
          <p:nvPr/>
        </p:nvSpPr>
        <p:spPr>
          <a:xfrm>
            <a:off x="2150020" y="3609890"/>
            <a:ext cx="1430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Кость и рога</a:t>
            </a:r>
            <a:endParaRPr lang="ru-RU" b="1" dirty="0"/>
          </a:p>
        </p:txBody>
      </p:sp>
      <p:pic>
        <p:nvPicPr>
          <p:cNvPr id="9218" name="Picture 2" descr="ÐÐ°ÑÑÐ¸Ð½ÐºÐ¸ Ð¿Ð¾ Ð·Ð°Ð¿ÑÐ¾ÑÑ ÑÑÐµÐºÐ»ÑÐ½Ð½Ð°Ñ Ð¿ÑÐ³Ð¾Ð²Ð¸ÑÐ°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3953497" y="4440887"/>
            <a:ext cx="1946755" cy="210729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975" y="332656"/>
            <a:ext cx="8686800" cy="60344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Пуговицы в современном мире 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629" name="AutoShape 5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1" name="Picture 7" descr="ÐÐ°ÑÑÐ¸Ð½ÐºÐ¸ Ð¿Ð¾ Ð·Ð°Ð¿ÑÐ¾ÑÑ Ð´ÐµÐºÐ¾ÑÐ¸ÑÐ¾Ð²Ð°Ð½Ð½ÑÐ¹ Ð¿ÑÐ³Ð¾Ð²Ð¸ÑÐ°Ð¼Ð¸ Ð¿ÑÐµÐ´Ð¼ÐµÑ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5019" y="4509120"/>
            <a:ext cx="2736304" cy="2013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676421" y="847923"/>
            <a:ext cx="60059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ea typeface="SimSun-ExtB" panose="02010609060101010101" pitchFamily="49" charset="-122"/>
              </a:rPr>
              <a:t>Разнообразие современных пуговиц породило ещё одну функцию для них – декоративную. Но помимо прямого назначения – пришивания к одежде – пуговицы можно использовать самым неожиданным способом </a:t>
            </a:r>
          </a:p>
        </p:txBody>
      </p:sp>
      <p:pic>
        <p:nvPicPr>
          <p:cNvPr id="9" name="Picture 3" descr="ÐÑÐ³Ð¾Ð²Ð¸ÑÑ. Ð§ÑÐ¾ Ð² Ð½Ð¸Ñ Ð¸Ð½ÑÐµÑÐµÑÐ½Ð¾Ð³Ð¾?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749" y="4509120"/>
            <a:ext cx="2762125" cy="197267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2" descr="ÐÐ°ÑÑÐ¸Ð½ÐºÐ¸ Ð¿Ð¾ Ð·Ð°Ð¿ÑÐ¾ÑÑ Ð´ÐµÐºÐ¾Ñ Ð¿ÑÐ³Ð¾Ð²Ð¸ÑÐ°Ð¼Ð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9" y="1712785"/>
            <a:ext cx="1824179" cy="150019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ÐÑÐ³Ð¾Ð²Ð¸ÑÑ. Ð§ÑÐ¾ Ð² Ð½Ð¸Ñ Ð¸Ð½ÑÐµÑÐµÑÐ½Ð¾Ð³Ð¾?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06262" y="4509120"/>
            <a:ext cx="2609424" cy="19403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46" name="Picture 6" descr="ÐÐ°ÑÑÐ¸Ð½ÐºÐ¸ Ð¿Ð¾ Ð·Ð°Ð¿ÑÐ¾ÑÑ Ð´ÐµÐºÐ¾Ñ Ð¿ÑÐ³Ð¾Ð²Ð¸ÑÐ°Ð¼Ð¸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" b="101"/>
          <a:stretch/>
        </p:blipFill>
        <p:spPr bwMode="auto">
          <a:xfrm>
            <a:off x="7167258" y="1863762"/>
            <a:ext cx="1762642" cy="119823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476672"/>
            <a:ext cx="8686800" cy="84124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Источники информации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556792"/>
            <a:ext cx="576064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>
                <a:hlinkClick r:id="rId2"/>
              </a:rPr>
              <a:t>https://</a:t>
            </a:r>
            <a:r>
              <a:rPr lang="ru-RU" sz="2000" dirty="0" smtClean="0">
                <a:hlinkClick r:id="rId2"/>
              </a:rPr>
              <a:t>ru.wikipedia.org/wiki/Пуговица</a:t>
            </a:r>
            <a:endParaRPr lang="ru-RU" sz="20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hlinkClick r:id="rId3"/>
              </a:rPr>
              <a:t>www.mifinarodov.com/po-sekretu-vsemu-svetu/kak-poyavilis-pugovitsyi.html</a:t>
            </a:r>
            <a:endParaRPr lang="ru-RU" sz="20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hlinkClick r:id="rId4"/>
              </a:rPr>
              <a:t>https</a:t>
            </a:r>
            <a:r>
              <a:rPr lang="en-US" sz="2000" dirty="0">
                <a:hlinkClick r:id="rId4"/>
              </a:rPr>
              <a:t>://</a:t>
            </a:r>
            <a:r>
              <a:rPr lang="en-US" sz="2000" dirty="0" smtClean="0">
                <a:hlinkClick r:id="rId4"/>
              </a:rPr>
              <a:t>www.youtube.com/watch?v=vljbZzjfF5w</a:t>
            </a:r>
            <a:endParaRPr lang="ru-RU" sz="20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hlinkClick r:id="rId5"/>
              </a:rPr>
              <a:t>https</a:t>
            </a:r>
            <a:r>
              <a:rPr lang="ru-RU" sz="2000" dirty="0">
                <a:hlinkClick r:id="rId5"/>
              </a:rPr>
              <a:t>://namillion.com </a:t>
            </a:r>
            <a:endParaRPr lang="ru-RU" sz="20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hlinkClick r:id="rId6"/>
              </a:rPr>
              <a:t>fairy-hobby.ru/pugovitsy-schastya-11-sposobov-prishit-pugovitsu-na-udachu/</a:t>
            </a:r>
            <a:endParaRPr lang="ru-RU" sz="20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hlinkClick r:id="rId7"/>
              </a:rPr>
              <a:t>https</a:t>
            </a:r>
            <a:r>
              <a:rPr lang="en-US" sz="2000" dirty="0">
                <a:hlinkClick r:id="rId7"/>
              </a:rPr>
              <a:t>://</a:t>
            </a:r>
            <a:r>
              <a:rPr lang="en-US" sz="2000" dirty="0" smtClean="0">
                <a:hlinkClick r:id="rId7"/>
              </a:rPr>
              <a:t>fishki.net/1410816-istorija-pugovicy-interesnye-fakty.html</a:t>
            </a:r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hlinkClick r:id="rId8"/>
              </a:rPr>
              <a:t>https</a:t>
            </a:r>
            <a:r>
              <a:rPr lang="ru-RU" sz="2000" dirty="0">
                <a:hlinkClick r:id="rId8"/>
              </a:rPr>
              <a:t>://</a:t>
            </a:r>
            <a:r>
              <a:rPr lang="ru-RU" sz="2000" dirty="0" smtClean="0">
                <a:hlinkClick r:id="rId8"/>
              </a:rPr>
              <a:t>www.kakprosto.ru</a:t>
            </a:r>
            <a:r>
              <a:rPr lang="en-US" sz="2000" dirty="0"/>
              <a:t> 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en-US" sz="2000" dirty="0"/>
              <a:t> </a:t>
            </a:r>
            <a:endParaRPr lang="ru-RU" sz="2000" dirty="0"/>
          </a:p>
        </p:txBody>
      </p:sp>
      <p:pic>
        <p:nvPicPr>
          <p:cNvPr id="12290" name="Picture 2" descr="ÐÐ°ÑÑÐ¸Ð½ÐºÐ¸ Ð¿Ð¾ Ð·Ð°Ð¿ÑÐ¾ÑÑ Ð¸Ð½ÑÐ¾ÑÐ¼Ð°ÑÐ¸Ñ Ð¿Ð½Ð³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15952"/>
            <a:ext cx="4242048" cy="424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975" y="1052736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 smtClean="0"/>
              <a:t>Спасибо за внимание!!!</a:t>
            </a:r>
            <a:endParaRPr lang="ru-RU" sz="4400" b="1" i="1" dirty="0"/>
          </a:p>
        </p:txBody>
      </p:sp>
      <p:sp>
        <p:nvSpPr>
          <p:cNvPr id="32770" name="AutoShape 2" descr="ÐÐ°ÑÑÐ¸Ð½ÐºÐ¸ Ð¿Ð¾ Ð·Ð°Ð¿ÑÐ¾ÑÑ Ð¡ÐÐÐÐÐÐ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2" name="AutoShape 4" descr="ÐÐ°ÑÑÐ¸Ð½ÐºÐ¸ Ð¿Ð¾ Ð·Ð°Ð¿ÑÐ¾ÑÑ Ð¡ÐÐÐÐÐÐ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4" name="AutoShape 6" descr="ÐÐ°ÑÑÐ¸Ð½ÐºÐ¸ Ð¿Ð¾ Ð·Ð°Ð¿ÑÐ¾ÑÑ Ð¡ÐÐÐÐÐÐ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8" name="Picture 10" descr="ÐÐ°ÑÑÐ¸Ð½ÐºÐ¸ Ð¿Ð¾ Ð·Ð°Ð¿ÑÐ¾ÑÑ Ð¡ÐÐÐÐÐÐ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060848"/>
            <a:ext cx="5700153" cy="371589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>
          <a:xfrm>
            <a:off x="3635896" y="620477"/>
            <a:ext cx="4968825" cy="2016646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«Одеваться соберёшься –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Без меня не обойдёшься.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Знают взрослые и дети – 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Застегну я всё на свете».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445238" y="3310626"/>
            <a:ext cx="497394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«Очень нужная вещица</a:t>
            </a:r>
          </a:p>
          <a:p>
            <a:pPr eaLnBrk="0" hangingPunct="0"/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Всем на свете пригодится.</a:t>
            </a:r>
          </a:p>
          <a:p>
            <a:pPr eaLnBrk="0" hangingPunct="0"/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Для костюма и для юбки,</a:t>
            </a:r>
          </a:p>
          <a:p>
            <a:pPr eaLnBrk="0" hangingPunct="0"/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Для пальто и полушубка.</a:t>
            </a:r>
          </a:p>
          <a:p>
            <a:pPr eaLnBrk="0" hangingPunct="0"/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Ловко в петельку ныряет, </a:t>
            </a:r>
          </a:p>
          <a:p>
            <a:pPr eaLnBrk="0" hangingPunct="0"/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Что открыто, закрывает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». </a:t>
            </a:r>
            <a:endParaRPr lang="ru-RU" alt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www.artem.chulpanov.ru/img/button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1809750" cy="1714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://www.artem.chulpanov.ru/img/button0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628800"/>
            <a:ext cx="1428750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http://pics.livejournal.com/fani_art/pic/000ewb3p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260648"/>
            <a:ext cx="1905000" cy="2047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 descr="pugovka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47771" y="2924944"/>
            <a:ext cx="2376264" cy="31724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95932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63528" y="620688"/>
            <a:ext cx="78488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Практически ни один предмет одежды, который мы носим, не обходится без использования пуговиц. Пуговицы стали буквально частью нашего быта, но мало кто задумывается о том, как и когда они появились. </a:t>
            </a:r>
          </a:p>
        </p:txBody>
      </p:sp>
      <p:pic>
        <p:nvPicPr>
          <p:cNvPr id="2050" name="Picture 2" descr="ÐÐ°ÑÑÐ¸Ð½ÐºÐ¸ Ð¿Ð¾ Ð·Ð°Ð¿ÑÐ¾ÑÑ Ð¿ÑÐ³Ð¾Ð²Ð¸ÑÑ Ð½Ð° Ð¾Ð´ÐµÐ¶Ð´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436" y="3501008"/>
            <a:ext cx="4104456" cy="30783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32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60648"/>
            <a:ext cx="8686800" cy="2160240"/>
          </a:xfrm>
        </p:spPr>
        <p:txBody>
          <a:bodyPr>
            <a:noAutofit/>
          </a:bodyPr>
          <a:lstStyle/>
          <a:p>
            <a:r>
              <a:rPr lang="ru-RU" sz="2400" dirty="0" smtClean="0"/>
              <a:t>   </a:t>
            </a:r>
            <a:endParaRPr lang="ru-RU" sz="2400" dirty="0"/>
          </a:p>
        </p:txBody>
      </p:sp>
      <p:sp>
        <p:nvSpPr>
          <p:cNvPr id="16394" name="AutoShape 10" descr="ÐÐ°ÑÑÐ¸Ð½ÐºÐ¸ Ð¿Ð¾ Ð·Ð°Ð¿ÑÐ¾ÑÑ Ð¾Ð²Ð°Ð»ÑÐ½ÑÐµ Ð¿ÑÐ³Ð¾Ð²Ð¸ÑÑ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28908" y="1245912"/>
            <a:ext cx="828808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Пуговица – это небольшой </a:t>
            </a:r>
            <a:r>
              <a:rPr lang="ru-RU" sz="2800" b="1" dirty="0"/>
              <a:t>предмет, выполненный из твёрдого материала, с отверстиями или ушком для крепления на одежде, обуви и предметах личного обихода. В более узком варианте - застёжка на одежде и других швейных изделиях, предназначенная для соединения её частей</a:t>
            </a:r>
            <a:r>
              <a:rPr lang="ru-RU" sz="2400" dirty="0"/>
              <a:t>.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57200" y="404664"/>
            <a:ext cx="8686800" cy="841248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effectLst/>
              </a:rPr>
              <a:t>Так что же такое «пуговица»?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8" name="Picture 2" descr="ÐÐ°ÑÑÐ¸Ð½ÐºÐ¸ Ð¿Ð¾ Ð·Ð°Ð¿ÑÐ¾ÑÑ Ð¿ÑÐ³Ð¾Ð²Ð¸ÑÑ Ð¿Ð½Ð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568" y="4354455"/>
            <a:ext cx="6912768" cy="18091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95536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Из истории пуговиц…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482" name="AutoShape 2" descr="ÐÐ°ÑÑÐ¸Ð½ÐºÐ¸ Ð¿Ð¾ Ð·Ð°Ð¿ÑÐ¾ÑÑ ÑÐ°Ð¼ÑÐµ Ð¿ÐµÑÐ²ÑÐµ Ð¿ÑÐ³Ð¾Ð²Ð¸ÑÑ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4" name="Picture 4" descr="Ð¡ÑÐ°ÑÐ¸Ð½Ð½ÑÐµ Ð¿ÑÐ³Ð¾Ð²Ð¸ÑÑ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23509"/>
            <a:ext cx="3710186" cy="2493210"/>
          </a:xfrm>
          <a:prstGeom prst="rect">
            <a:avLst/>
          </a:prstGeom>
          <a:noFill/>
        </p:spPr>
      </p:pic>
      <p:pic>
        <p:nvPicPr>
          <p:cNvPr id="20486" name="Picture 6" descr="Ð¡ÑÐ°ÑÐ¸Ð½Ð½ÑÐµ Ð¿ÑÐ³Ð¾Ð²Ð¸ÑÑ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6759" y="4023508"/>
            <a:ext cx="3099892" cy="257384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7975" y="1196752"/>
            <a:ext cx="843565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Самые первые функциональные пуговицы найдены в Турецких  </a:t>
            </a:r>
            <a:r>
              <a:rPr lang="ru-RU" sz="2400" b="1" dirty="0" smtClean="0"/>
              <a:t>поселениях 1500 </a:t>
            </a:r>
            <a:r>
              <a:rPr lang="ru-RU" sz="2400" b="1" dirty="0"/>
              <a:t>г до н.э. А вот первые застёжки напоминавшие пуговицы, появились примерно в 3-ем тысячелетии до н.э. </a:t>
            </a:r>
            <a:endParaRPr lang="ru-RU" sz="2400" b="1" dirty="0" smtClean="0"/>
          </a:p>
          <a:p>
            <a:pPr algn="just"/>
            <a:endParaRPr lang="ru-RU" sz="2400" b="1" dirty="0"/>
          </a:p>
          <a:p>
            <a:pPr algn="just"/>
            <a:r>
              <a:rPr lang="ru-RU" sz="2400" b="1" dirty="0" smtClean="0"/>
              <a:t>В </a:t>
            </a:r>
            <a:r>
              <a:rPr lang="ru-RU" sz="2400" b="1" dirty="0"/>
              <a:t>Европе первые пуговицы появились в 4-м веке до н.э. у греческих воинов.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099" y="116632"/>
            <a:ext cx="8229600" cy="966936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Из истории пуговиц…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1506" name="Picture 2" descr="ÐÐ°ÑÑÐ¸Ð½ÐºÐ¸ Ð¿Ð¾ Ð·Ð°Ð¿ÑÐ¾ÑÑ Ð¿ÑÐ³Ð¾Ð²Ð¸ÑÑ Ð² ÐºÐ¾Ð½ÑÐµ 15 Ð²Ðµ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455889"/>
            <a:ext cx="3128656" cy="2603909"/>
          </a:xfrm>
          <a:prstGeom prst="rect">
            <a:avLst/>
          </a:prstGeom>
          <a:noFill/>
        </p:spPr>
      </p:pic>
      <p:pic>
        <p:nvPicPr>
          <p:cNvPr id="21508" name="Picture 4" descr="ÐÐ°ÑÑÐ¸Ð½ÐºÐ¸ Ð¿Ð¾ Ð·Ð°Ð¿ÑÐ¾ÑÑ Ð¿ÑÐ³Ð¾Ð²Ð¸ÑÑ Ð² ÐºÐ¾Ð½ÑÐµ 15 Ð²ÐµÐºÐ°"/>
          <p:cNvPicPr>
            <a:picLocks noChangeAspect="1" noChangeArrowheads="1"/>
          </p:cNvPicPr>
          <p:nvPr/>
        </p:nvPicPr>
        <p:blipFill rotWithShape="1">
          <a:blip r:embed="rId3" cstate="print"/>
          <a:srcRect r="226"/>
          <a:stretch/>
        </p:blipFill>
        <p:spPr bwMode="auto">
          <a:xfrm>
            <a:off x="539552" y="4550313"/>
            <a:ext cx="3496024" cy="20162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510" name="Picture 6" descr="ÐÐ°ÑÑÐ¸Ð½ÐºÐ¸ Ð¿Ð¾ Ð·Ð°Ð¿ÑÐ¾ÑÑ Ð¿ÑÐ³Ð¾Ð²Ð¸ÑÑ Ð² ÐºÐ¾Ð½ÑÐµ 15 Ð²ÐµÐºÐ°"/>
          <p:cNvPicPr>
            <a:picLocks noChangeAspect="1" noChangeArrowheads="1"/>
          </p:cNvPicPr>
          <p:nvPr/>
        </p:nvPicPr>
        <p:blipFill rotWithShape="1">
          <a:blip r:embed="rId4" cstate="print"/>
          <a:srcRect t="7419" b="7576"/>
          <a:stretch/>
        </p:blipFill>
        <p:spPr bwMode="auto">
          <a:xfrm>
            <a:off x="4964352" y="4546579"/>
            <a:ext cx="3600400" cy="201995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6" y="1148719"/>
            <a:ext cx="532859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300" dirty="0"/>
              <a:t> </a:t>
            </a:r>
            <a:r>
              <a:rPr lang="ru-RU" sz="2400" b="1" dirty="0"/>
              <a:t>В период средневековья рыцари привозили пуговицы в Европу с Ближнего Востока, но широкое распространение они получили лишь в 18 веке</a:t>
            </a:r>
            <a:r>
              <a:rPr lang="ru-RU" sz="2400" b="1" dirty="0" smtClean="0"/>
              <a:t>.</a:t>
            </a:r>
          </a:p>
          <a:p>
            <a:pPr algn="just"/>
            <a:r>
              <a:rPr lang="ru-RU" sz="2400" b="1" dirty="0" smtClean="0"/>
              <a:t>А до </a:t>
            </a:r>
            <a:r>
              <a:rPr lang="ru-RU" sz="2400" b="1" dirty="0"/>
              <a:t>русских модников пуговица, которую тогда называли «</a:t>
            </a:r>
            <a:r>
              <a:rPr lang="ru-RU" sz="2400" b="1" dirty="0" err="1"/>
              <a:t>пугвицой</a:t>
            </a:r>
            <a:r>
              <a:rPr lang="ru-RU" sz="2400" b="1" dirty="0"/>
              <a:t>», «докатилась»  в конце 15 – начале 16 века.</a:t>
            </a:r>
          </a:p>
        </p:txBody>
      </p:sp>
      <p:pic>
        <p:nvPicPr>
          <p:cNvPr id="8" name="Picture 6" descr="ÐÐ°ÑÑÐ¸Ð½ÐºÐ¸ Ð¿Ð¾ Ð·Ð°Ð¿ÑÐ¾ÑÑ Ð¿ÑÐ³Ð¾Ð²Ð¸ÑÑ Ð² ÐºÐ¾Ð½ÑÐµ 15 Ð²ÐµÐºÐ°"/>
          <p:cNvPicPr>
            <a:picLocks noChangeAspect="1" noChangeArrowheads="1"/>
          </p:cNvPicPr>
          <p:nvPr/>
        </p:nvPicPr>
        <p:blipFill rotWithShape="1">
          <a:blip r:embed="rId4" cstate="print"/>
          <a:srcRect t="7419" b="7576"/>
          <a:stretch/>
        </p:blipFill>
        <p:spPr bwMode="auto">
          <a:xfrm>
            <a:off x="4931330" y="4546579"/>
            <a:ext cx="3600400" cy="20199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601216"/>
            <a:ext cx="8686800" cy="595536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Интересный факт: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9206" y="1268760"/>
            <a:ext cx="470287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Считалось что пуговицы обладают магической силой, их долго  использовали как амулеты и обереги. Некоторые из них могли издавать звуки, потому что были в виде бубенцов. Также, </a:t>
            </a:r>
            <a:r>
              <a:rPr lang="ru-RU" sz="2800" b="1" dirty="0" smtClean="0"/>
              <a:t>на </a:t>
            </a:r>
            <a:r>
              <a:rPr lang="ru-RU" sz="2800" b="1" dirty="0"/>
              <a:t>пуговицах писали разные заклинания.</a:t>
            </a:r>
          </a:p>
        </p:txBody>
      </p:sp>
      <p:pic>
        <p:nvPicPr>
          <p:cNvPr id="5122" name="Picture 2" descr="ÐÐ°ÑÑÐ¸Ð½ÐºÐ¸ Ð¿Ð¾ Ð·Ð°Ð¿ÑÐ¾ÑÑ Ð²Ð¾ÑÐºÐ»Ð¸ÑÐ°Ð½Ð¸Ðµ  Ð¿Ð½Ð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069154"/>
            <a:ext cx="2455912" cy="365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ÐÐ°ÑÑÐ¸Ð½ÐºÐ¸ Ð¿Ð¾ Ð·Ð°Ð¿ÑÐ¾ÑÑ Ð¿ÑÐ³Ð¾Ð²Ð¸ÑÐ°  Ð¿Ð½Ð³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04664"/>
            <a:ext cx="1296144" cy="124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80"/>
            <a:ext cx="8686800" cy="108012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effectLst/>
              </a:rPr>
              <a:t>Какие же бывают пуговицы и из какого материала они изготавливаются? 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530" name="AutoShape 2" descr="ÐÐ°ÑÑÐ¸Ð½ÐºÐ¸ Ð¿Ð¾ Ð·Ð°Ð¿ÑÐ¾ÑÑ ÑÐ»ÑÐ·Ð° ÑÐºÐ¸Ð°Ð¿Ð°ÑÐµÐ»Ð»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ÐÐ°ÑÑÐ¸Ð½ÐºÐ¸ Ð¿Ð¾ Ð·Ð°Ð¿ÑÐ¾ÑÑ ÑÐ»ÑÐ·Ð° ÑÐºÐ¸Ð°Ð¿Ð°ÑÐµÐ»Ð»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ÐÐ°ÑÑÐ¸Ð½ÐºÐ¸ Ð¿Ð¾ Ð·Ð°Ð¿ÑÐ¾ÑÑ ÑÐ»ÑÐ·Ð° ÑÐºÐ¸Ð°Ð¿Ð°ÑÐµÐ»Ð»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6" name="AutoShape 8" descr="ÐÐ°ÑÑÐ¸Ð½ÐºÐ¸ Ð¿Ð¾ Ð·Ð°Ð¿ÑÐ¾ÑÑ ÑÐ»ÑÐ·Ð° ÑÐºÐ¸Ð°Ð¿Ð°ÑÐµÐ»Ð»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8" name="AutoShape 10" descr="ÐÐ°ÑÑÐ¸Ð½ÐºÐ¸ Ð¿Ð¾ Ð·Ð°Ð¿ÑÐ¾ÑÑ ÑÐ»ÑÐ·Ð° ÑÐºÐ¸Ð°Ð¿Ð°ÑÐµÐ»Ð»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0" name="AutoShape 12" descr="ÐÐ°ÑÑÐ¸Ð½ÐºÐ¸ Ð¿Ð¾ Ð·Ð°Ð¿ÑÐ¾ÑÑ ÑÐ»ÑÐ·Ð° ÑÐºÐ¸Ð°Ð¿Ð°ÑÐµÐ»Ð»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6" name="AutoShape 18" descr="ÐÐ°ÑÑÐ¸Ð½ÐºÐ¸ Ð¿Ð¾ Ð·Ð°Ð¿ÑÐ¾ÑÑ Ð¶Ð°Ð½ ÐºÐ»ÐµÐ¼Ð°Ð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8" name="AutoShape 20" descr="ÐÐ°ÑÑÐ¸Ð½ÐºÐ¸ Ð¿Ð¾ Ð·Ð°Ð¿ÑÐ¾ÑÑ Ð¶Ð°Ð½ ÐºÐ»ÐµÐ¼Ð°Ð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50" name="AutoShape 22" descr="ÐÐ°ÑÑÐ¸Ð½ÐºÐ¸ Ð¿Ð¾ Ð·Ð°Ð¿ÑÐ¾ÑÑ Ð¿Ð»Ð°ÑÑÐ¼Ð°ÑÑÐ¾Ð²ÑÐµ Ð¿ÑÐ³Ð¾Ð²Ð¸ÑÑ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52" name="AutoShape 24" descr="ÐÐ°ÑÑÐ¸Ð½ÐºÐ¸ Ð¿Ð¾ Ð·Ð°Ð¿ÑÐ¾ÑÑ Ð¿Ð»Ð°ÑÑÐ¼Ð°ÑÑÐ¾Ð²ÑÐµ Ð¿ÑÐ³Ð¾Ð²Ð¸ÑÑ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54" name="AutoShape 26" descr="ÐÐ°ÑÑÐ¸Ð½ÐºÐ¸ Ð¿Ð¾ Ð·Ð°Ð¿ÑÐ¾ÑÑ Ð¿Ð»Ð°ÑÑÐ¼Ð°ÑÑÐ¾Ð²ÑÐµ Ð¿ÑÐ³Ð¾Ð²Ð¸ÑÑ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56" name="AutoShape 28" descr="ÐÐ°ÑÑÐ¸Ð½ÐºÐ¸ Ð¿Ð¾ Ð·Ð°Ð¿ÑÐ¾ÑÑ Ð¿Ð»Ð°ÑÑÐ¼Ð°ÑÑÐ¾Ð²ÑÐµ Ð¿ÑÐ³Ð¾Ð²Ð¸ÑÑ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58" name="AutoShape 30" descr="ÐÐ°ÑÑÐ¸Ð½ÐºÐ¸ Ð¿Ð¾ Ð·Ð°Ð¿ÑÐ¾ÑÑ Ð¿Ð»Ð°ÑÑÐ¼Ð°ÑÑÐ¾Ð²ÑÐµ Ð¿ÑÐ³Ð¾Ð²Ð¸ÑÑ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67" name="AutoShape 39" descr="ÐÐ°ÑÑÐ¸Ð½ÐºÐ¸ Ð¿Ð¾ Ð·Ð°Ð¿ÑÐ¾ÑÑ Ð¿Ð»Ð°ÑÑÐ¼Ð°ÑÑÐ¾Ð²ÑÐµ Ð¿ÑÐ³Ð¾Ð²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69" name="AutoShape 41" descr="ÐÐ°ÑÑÐ¸Ð½ÐºÐ¸ Ð¿Ð¾ Ð·Ð°Ð¿ÑÐ¾ÑÑ Ð¿Ð»Ð°ÑÑÐ¼Ð°ÑÑÐ¾Ð²ÑÐµ Ð¿ÑÐ³Ð¾Ð²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71" name="AutoShape 43" descr="ÐÐ°ÑÑÐ¸Ð½ÐºÐ¸ Ð¿Ð¾ Ð·Ð°Ð¿ÑÐ¾ÑÑ Ð¿Ð»Ð°ÑÑÐ¼Ð°ÑÑÐ¾Ð²ÑÐµ Ð¿ÑÐ³Ð¾Ð²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07975" y="1196752"/>
            <a:ext cx="865651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ea typeface="Times New Roman"/>
              </a:rPr>
              <a:t>Пластмассовые пуговицы по назначению подразделяют на следующие виды: </a:t>
            </a:r>
            <a:r>
              <a:rPr lang="ru-RU" sz="2400" b="1" dirty="0" smtClean="0">
                <a:ea typeface="Times New Roman"/>
              </a:rPr>
              <a:t>для </a:t>
            </a:r>
            <a:r>
              <a:rPr lang="ru-RU" sz="2400" b="1" dirty="0">
                <a:ea typeface="Times New Roman"/>
              </a:rPr>
              <a:t>женской, мужской и детской </a:t>
            </a:r>
            <a:r>
              <a:rPr lang="ru-RU" sz="2400" b="1" dirty="0" smtClean="0">
                <a:ea typeface="Times New Roman"/>
              </a:rPr>
              <a:t>одежды, сорочек</a:t>
            </a:r>
            <a:r>
              <a:rPr lang="ru-RU" sz="2400" b="1" dirty="0">
                <a:ea typeface="Times New Roman"/>
              </a:rPr>
              <a:t>, белья и прочих швейных изделий. </a:t>
            </a:r>
            <a:endParaRPr lang="ru-RU" sz="2400" b="1" dirty="0" smtClean="0">
              <a:ea typeface="Times New Roman"/>
            </a:endParaRPr>
          </a:p>
          <a:p>
            <a:pPr algn="just"/>
            <a:r>
              <a:rPr lang="ru-RU" sz="2400" b="1" dirty="0"/>
              <a:t>По </a:t>
            </a:r>
            <a:r>
              <a:rPr lang="ru-RU" sz="2400" b="1" dirty="0" smtClean="0"/>
              <a:t>конструкции: </a:t>
            </a:r>
            <a:r>
              <a:rPr lang="ru-RU" sz="2400" b="1" dirty="0"/>
              <a:t>с двумя или четырьмя </a:t>
            </a:r>
            <a:r>
              <a:rPr lang="ru-RU" sz="2400" b="1" dirty="0" smtClean="0"/>
              <a:t>отверстиями, </a:t>
            </a:r>
            <a:r>
              <a:rPr lang="ru-RU" sz="2400" b="1" dirty="0"/>
              <a:t>с ушком, с полупотайным ушком. </a:t>
            </a:r>
            <a:endParaRPr lang="ru-RU" sz="2400" b="1" dirty="0" smtClean="0"/>
          </a:p>
          <a:p>
            <a:pPr algn="just"/>
            <a:r>
              <a:rPr lang="ru-RU" sz="2400" b="1" dirty="0" smtClean="0"/>
              <a:t>В </a:t>
            </a:r>
            <a:r>
              <a:rPr lang="ru-RU" sz="2400" b="1" dirty="0"/>
              <a:t>зависимости от способа </a:t>
            </a:r>
            <a:r>
              <a:rPr lang="ru-RU" sz="2400" b="1" dirty="0" smtClean="0"/>
              <a:t>отделки: рядовые </a:t>
            </a:r>
            <a:r>
              <a:rPr lang="ru-RU" sz="2400" b="1" dirty="0"/>
              <a:t>(пуговицы разных моделей, без рисунка и отделки) и отделочные (пуговицы с металлическим покрытием, с инкрустацией, с рисунком, с перламутровым эффектом и т.п.)</a:t>
            </a:r>
          </a:p>
        </p:txBody>
      </p:sp>
      <p:pic>
        <p:nvPicPr>
          <p:cNvPr id="6150" name="Picture 6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636231" y="4733095"/>
            <a:ext cx="3305944" cy="161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ÐÐ°ÑÑÐ¸Ð½ÐºÐ¸ Ð¿Ð¾ Ð·Ð°Ð¿ÑÐ¾ÑÑ Ð¿ÑÐ³Ð¾Ð²Ð¸ÑÐ°  Ð¿Ð½Ð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7" y="4708615"/>
            <a:ext cx="1872208" cy="182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84124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effectLst/>
              </a:rPr>
              <a:t>Какие же бывают пуговицы и из какого материала они изготавливаются? 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268760"/>
            <a:ext cx="82089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Промышленностью выпускаются пуговицы различных размеров. Толщина пуговиц определяется по их назначением, но не должна быть менее 1,6 мм.</a:t>
            </a:r>
          </a:p>
        </p:txBody>
      </p:sp>
      <p:pic>
        <p:nvPicPr>
          <p:cNvPr id="7170" name="Picture 2" descr="ÐÐ°ÑÑÐ¸Ð½ÐºÐ¸ Ð¿Ð¾ Ð·Ð°Ð¿ÑÐ¾ÑÑ Ð¿ÑÐ³Ð¾Ð²Ð¸ÑÐ°  Ð¿Ð½Ð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573016"/>
            <a:ext cx="3456384" cy="299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608</TotalTime>
  <Words>467</Words>
  <Application>Microsoft Office PowerPoint</Application>
  <PresentationFormat>Экран (4:3)</PresentationFormat>
  <Paragraphs>51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МДОУ «Детский сад «Почемучка»</vt:lpstr>
      <vt:lpstr>«Одеваться соберёшься –  Без меня не обойдёшься.  Знают взрослые и дети –      Застегну я всё на свете».  </vt:lpstr>
      <vt:lpstr>Презентация PowerPoint</vt:lpstr>
      <vt:lpstr>   </vt:lpstr>
      <vt:lpstr>Из истории пуговиц…</vt:lpstr>
      <vt:lpstr>Из истории пуговиц…</vt:lpstr>
      <vt:lpstr>Интересный факт:</vt:lpstr>
      <vt:lpstr>Какие же бывают пуговицы и из какого материала они изготавливаются? </vt:lpstr>
      <vt:lpstr>Какие же бывают пуговицы и из какого материала они изготавливаются? </vt:lpstr>
      <vt:lpstr>Пуговицы изготавливались и изготавливаются из самых разнообразных материалов</vt:lpstr>
      <vt:lpstr>Пуговицы в современном мире </vt:lpstr>
      <vt:lpstr>Источники информации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Анечка</cp:lastModifiedBy>
  <cp:revision>69</cp:revision>
  <dcterms:created xsi:type="dcterms:W3CDTF">2019-01-20T06:22:00Z</dcterms:created>
  <dcterms:modified xsi:type="dcterms:W3CDTF">2020-11-15T18:38:43Z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1287361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