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79" r:id="rId3"/>
    <p:sldId id="274" r:id="rId4"/>
    <p:sldId id="262" r:id="rId5"/>
    <p:sldId id="275" r:id="rId6"/>
    <p:sldId id="280" r:id="rId7"/>
    <p:sldId id="281" r:id="rId8"/>
    <p:sldId id="282" r:id="rId9"/>
    <p:sldId id="283" r:id="rId10"/>
    <p:sldId id="284" r:id="rId11"/>
    <p:sldId id="266" r:id="rId12"/>
    <p:sldId id="264" r:id="rId13"/>
    <p:sldId id="277" r:id="rId14"/>
    <p:sldId id="268" r:id="rId15"/>
    <p:sldId id="256" r:id="rId16"/>
    <p:sldId id="278" r:id="rId17"/>
    <p:sldId id="25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32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D3E1C-5201-411F-8783-B88DFC74FF6B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97B57-78CA-4BDA-BBAB-670359ACA4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08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97B57-78CA-4BDA-BBAB-670359ACA45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225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Relationship Id="rId9" Type="http://schemas.openxmlformats.org/officeDocument/2006/relationships/image" Target="../media/image6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3608" y="332656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Comic Sans MS" pitchFamily="66" charset="0"/>
              </a:rPr>
              <a:t>Муниципальное дошкольное образовательное учреждение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Comic Sans MS" pitchFamily="66" charset="0"/>
              </a:rPr>
              <a:t>«Детский сад «Почемучка»</a:t>
            </a:r>
            <a:endParaRPr lang="ru-RU" sz="1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0855" y="4494993"/>
            <a:ext cx="4050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Подготовила воспитатель: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 Князева О.В.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23928" y="5878652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</a:rPr>
              <a:t>2022 г.</a:t>
            </a:r>
            <a:endParaRPr lang="ru-RU" sz="1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https://ds04.infourok.ru/uploads/ex/1328/00039597-6ca3bde1/img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16323"/>
            <a:ext cx="3600400" cy="2000974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4257130" y="3212976"/>
            <a:ext cx="44343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Дидактические игры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своими руками </a:t>
            </a:r>
            <a:endParaRPr lang="ru-RU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для 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детей младшей группы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981860"/>
            <a:ext cx="834156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Использование занимательного материала в формировании элементарных математических представлений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(опыт </a:t>
            </a: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работы</a:t>
            </a: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4678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t2.depositphotos.com/1823350/8997/v/950/depositphotos_89971900-stock-illustration-set-of-christmas-socks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" t="2136" r="3812" b="1165"/>
          <a:stretch/>
        </p:blipFill>
        <p:spPr bwMode="auto">
          <a:xfrm>
            <a:off x="2150202" y="1283696"/>
            <a:ext cx="2233155" cy="1779875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175700"/>
            <a:ext cx="46805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«Найди пару»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</a:rPr>
              <a:t>Цель: </a:t>
            </a:r>
            <a:r>
              <a:rPr lang="ru-RU" sz="1600" dirty="0" smtClean="0">
                <a:solidFill>
                  <a:srgbClr val="002060"/>
                </a:solidFill>
                <a:latin typeface="Comic Sans MS" pitchFamily="66" charset="0"/>
              </a:rPr>
              <a:t>Закреплять </a:t>
            </a:r>
            <a:r>
              <a:rPr lang="ru-RU" sz="1600" dirty="0">
                <a:solidFill>
                  <a:srgbClr val="002060"/>
                </a:solidFill>
                <a:latin typeface="Comic Sans MS" pitchFamily="66" charset="0"/>
              </a:rPr>
              <a:t>понятия «разные», «одинаковые», «пара».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endParaRPr lang="ru-RU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https://ds05.infourok.ru/uploads/ex/1018/0005c8ef-f0eb7e28/img2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4" t="16522" r="23696" b="3478"/>
          <a:stretch/>
        </p:blipFill>
        <p:spPr bwMode="auto">
          <a:xfrm>
            <a:off x="333371" y="1253729"/>
            <a:ext cx="1710638" cy="2271678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860032" y="188640"/>
            <a:ext cx="404091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Количество и счет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</a:rPr>
              <a:t>Цель</a:t>
            </a:r>
            <a:r>
              <a:rPr lang="ru-RU" sz="1600" dirty="0">
                <a:solidFill>
                  <a:srgbClr val="002060"/>
                </a:solidFill>
                <a:latin typeface="Comic Sans MS" pitchFamily="66" charset="0"/>
              </a:rPr>
              <a:t>: Учить детей счету; сравнению </a:t>
            </a:r>
            <a:r>
              <a:rPr lang="ru-RU" sz="1600" dirty="0" smtClean="0">
                <a:solidFill>
                  <a:srgbClr val="002060"/>
                </a:solidFill>
                <a:latin typeface="Comic Sans MS" pitchFamily="66" charset="0"/>
              </a:rPr>
              <a:t>количеств: </a:t>
            </a:r>
            <a:r>
              <a:rPr lang="ru-RU" sz="1600" dirty="0" smtClean="0">
                <a:solidFill>
                  <a:srgbClr val="002060"/>
                </a:solidFill>
                <a:latin typeface="Comic Sans MS" pitchFamily="66" charset="0"/>
              </a:rPr>
              <a:t>«</a:t>
            </a:r>
            <a:r>
              <a:rPr lang="ru-RU" sz="1600" dirty="0" smtClean="0">
                <a:solidFill>
                  <a:srgbClr val="002060"/>
                </a:solidFill>
                <a:latin typeface="Comic Sans MS" pitchFamily="66" charset="0"/>
              </a:rPr>
              <a:t>Один-много», </a:t>
            </a:r>
            <a:r>
              <a:rPr lang="ru-RU" sz="1600" dirty="0" smtClean="0">
                <a:solidFill>
                  <a:srgbClr val="002060"/>
                </a:solidFill>
                <a:latin typeface="Comic Sans MS" pitchFamily="66" charset="0"/>
              </a:rPr>
              <a:t>поровну»</a:t>
            </a:r>
            <a:endParaRPr lang="ru-RU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9" name="Рисунок 8" descr="https://fsd.kopilkaurokov.ru/up/html/2017/11/08/k_5a031eb133c85/437762_7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577" y="1644194"/>
            <a:ext cx="2085367" cy="149077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10" name="Рисунок 9" descr="http://co8tula.ru/upload/iblock/aaf/aaf47769678b52234eda3c69fd012341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2" t="17784" r="4332" b="5681"/>
          <a:stretch/>
        </p:blipFill>
        <p:spPr bwMode="auto">
          <a:xfrm>
            <a:off x="5498524" y="3212976"/>
            <a:ext cx="2718952" cy="1800200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https://ds05.infourok.ru/uploads/ex/03f7/0004e5f6-92a649f3/img4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1" t="5596"/>
          <a:stretch/>
        </p:blipFill>
        <p:spPr bwMode="auto">
          <a:xfrm>
            <a:off x="4788023" y="1283696"/>
            <a:ext cx="1955155" cy="148429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3779913" y="5301208"/>
            <a:ext cx="510159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«Когда это бывает» (части суток)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  <a:p>
            <a:pPr algn="just"/>
            <a:r>
              <a:rPr lang="ru-RU" sz="1600" b="1" dirty="0">
                <a:solidFill>
                  <a:srgbClr val="002060"/>
                </a:solidFill>
                <a:latin typeface="Comic Sans MS" pitchFamily="66" charset="0"/>
              </a:rPr>
              <a:t>Цель: </a:t>
            </a:r>
            <a:r>
              <a:rPr lang="ru-RU" sz="1600" dirty="0">
                <a:solidFill>
                  <a:srgbClr val="002060"/>
                </a:solidFill>
                <a:latin typeface="Comic Sans MS" pitchFamily="66" charset="0"/>
              </a:rPr>
              <a:t>закрепить представление о частях суток, научить правильно употреблять слова «утро», «день», «вечер», «ночь»</a:t>
            </a:r>
            <a:endParaRPr lang="ru-RU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2" name="Рисунок 11" descr="https://coub-anubis-a.akamaized.net/coub_storage/coub/simple/cw_image/953dfbfd1e0/a1b344262ac34af767d1e/1520785829_00030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1" r="22449"/>
          <a:stretch/>
        </p:blipFill>
        <p:spPr bwMode="auto">
          <a:xfrm>
            <a:off x="333371" y="3659066"/>
            <a:ext cx="3167295" cy="2934433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9053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85698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 «Собери машину»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r>
              <a:rPr lang="ru-RU" b="1" dirty="0" smtClean="0"/>
              <a:t> </a:t>
            </a:r>
            <a:r>
              <a:rPr lang="ru-RU" sz="1600" b="1" dirty="0">
                <a:solidFill>
                  <a:srgbClr val="002060"/>
                </a:solidFill>
                <a:latin typeface="Comic Sans MS" pitchFamily="66" charset="0"/>
              </a:rPr>
              <a:t>Цель: </a:t>
            </a:r>
            <a:r>
              <a:rPr lang="ru-RU" sz="1600" dirty="0">
                <a:solidFill>
                  <a:srgbClr val="002060"/>
                </a:solidFill>
                <a:latin typeface="Comic Sans MS" pitchFamily="66" charset="0"/>
              </a:rPr>
              <a:t>развитие воображения и творческих способностей ребенка; развитие и совершенствование мелкой моторики; </a:t>
            </a:r>
            <a:r>
              <a:rPr lang="ru-RU" sz="1600" dirty="0" smtClean="0">
                <a:solidFill>
                  <a:srgbClr val="002060"/>
                </a:solidFill>
                <a:latin typeface="Comic Sans MS" pitchFamily="66" charset="0"/>
              </a:rPr>
              <a:t>закрепление </a:t>
            </a:r>
            <a:r>
              <a:rPr lang="ru-RU" sz="1600" dirty="0">
                <a:solidFill>
                  <a:srgbClr val="002060"/>
                </a:solidFill>
                <a:latin typeface="Comic Sans MS" pitchFamily="66" charset="0"/>
              </a:rPr>
              <a:t>знаний названий знакомых видов транспорта и его основных частей.</a:t>
            </a:r>
          </a:p>
        </p:txBody>
      </p:sp>
      <p:pic>
        <p:nvPicPr>
          <p:cNvPr id="7" name="Рисунок 6" descr="C:\Users\Оля\AppData\Local\Microsoft\Windows\Temporary Internet Files\Content.Word\20211020_15554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76"/>
          <a:stretch/>
        </p:blipFill>
        <p:spPr bwMode="auto">
          <a:xfrm rot="5400000">
            <a:off x="2303126" y="1494677"/>
            <a:ext cx="2160240" cy="182681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8" name="Рисунок 7" descr="C:\Users\Оля\AppData\Local\Microsoft\Windows\Temporary Internet Files\Content.Word\20211020_16015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77" b="14203"/>
          <a:stretch/>
        </p:blipFill>
        <p:spPr bwMode="auto">
          <a:xfrm rot="5400000">
            <a:off x="6599453" y="1469306"/>
            <a:ext cx="2172417" cy="188973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9" name="Рисунок 8" descr="C:\Users\Оля\AppData\Local\Microsoft\Windows\Temporary Internet Files\Content.Word\20211020_160129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9" r="25998" b="11562"/>
          <a:stretch/>
        </p:blipFill>
        <p:spPr bwMode="auto">
          <a:xfrm rot="5400000">
            <a:off x="4417771" y="1472002"/>
            <a:ext cx="2160280" cy="187220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10" name="Рисунок 9" descr="C:\Users\Оля\AppData\Local\Microsoft\Windows\Temporary Internet Files\Content.Word\20211020_15581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1595" y="1458121"/>
            <a:ext cx="2160240" cy="189882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342303" y="3500382"/>
            <a:ext cx="862218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«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Мышки в гостях» 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</a:rPr>
              <a:t>Цель:</a:t>
            </a:r>
            <a:r>
              <a:rPr lang="ru-RU" sz="1600" dirty="0">
                <a:solidFill>
                  <a:srgbClr val="002060"/>
                </a:solidFill>
                <a:latin typeface="Comic Sans MS" pitchFamily="66" charset="0"/>
              </a:rPr>
              <a:t> развивать умение детей сравнивать два предмета по величине, активизировать в речи детей слова «большой, маленький»</a:t>
            </a:r>
            <a:endParaRPr lang="ru-RU" sz="1600" dirty="0"/>
          </a:p>
        </p:txBody>
      </p:sp>
      <p:pic>
        <p:nvPicPr>
          <p:cNvPr id="11" name="Рисунок 10" descr="C:\Users\User\AppData\Local\Microsoft\Windows\Temporary Internet Files\Content.Word\20220117_094210.jpg"/>
          <p:cNvPicPr/>
          <p:nvPr/>
        </p:nvPicPr>
        <p:blipFill>
          <a:blip r:embed="rId6" cstate="print"/>
          <a:srcRect l="10526"/>
          <a:stretch>
            <a:fillRect/>
          </a:stretch>
        </p:blipFill>
        <p:spPr bwMode="auto">
          <a:xfrm rot="5400000">
            <a:off x="165453" y="4630383"/>
            <a:ext cx="2252522" cy="173441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2" name="Рисунок 11" descr="C:\Users\User\Desktop\Новая папка\20220117_094509.jpg"/>
          <p:cNvPicPr/>
          <p:nvPr/>
        </p:nvPicPr>
        <p:blipFill>
          <a:blip r:embed="rId7" cstate="print"/>
          <a:srcRect l="4489"/>
          <a:stretch>
            <a:fillRect/>
          </a:stretch>
        </p:blipFill>
        <p:spPr bwMode="auto">
          <a:xfrm rot="5400000">
            <a:off x="6561459" y="4601078"/>
            <a:ext cx="2273434" cy="177212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3" name="Рисунок 12" descr="C:\Users\User\Desktop\Новая папка\20220117_094416.jpg"/>
          <p:cNvPicPr/>
          <p:nvPr/>
        </p:nvPicPr>
        <p:blipFill>
          <a:blip r:embed="rId8" cstate="print"/>
          <a:srcRect l="15789"/>
          <a:stretch>
            <a:fillRect/>
          </a:stretch>
        </p:blipFill>
        <p:spPr bwMode="auto">
          <a:xfrm rot="5400000">
            <a:off x="4383912" y="4606450"/>
            <a:ext cx="2262688" cy="177212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4" name="Рисунок 13" descr="C:\Users\User\Desktop\Новая папка\20220117_094234.jpg"/>
          <p:cNvPicPr/>
          <p:nvPr/>
        </p:nvPicPr>
        <p:blipFill>
          <a:blip r:embed="rId9" cstate="print"/>
          <a:srcRect l="12448"/>
          <a:stretch>
            <a:fillRect/>
          </a:stretch>
        </p:blipFill>
        <p:spPr bwMode="auto">
          <a:xfrm rot="5400000">
            <a:off x="2252397" y="4606945"/>
            <a:ext cx="2261697" cy="177212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503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Оля\AppData\Local\Microsoft\Windows\Temporary Internet Files\Content.Word\20211019_09494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14122" y="641798"/>
            <a:ext cx="3467585" cy="259229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4" name="Рисунок 3" descr="C:\Users\Оля\AppData\Local\Microsoft\Windows\Temporary Internet Files\Content.Word\20211019_09505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26797" y="641799"/>
            <a:ext cx="3483094" cy="259228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10" name="Рисунок 9" descr="C:\Users\Оля\AppData\Local\Microsoft\Windows\Temporary Internet Files\Content.Word\20211019_09465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79170">
            <a:off x="4400504" y="4347824"/>
            <a:ext cx="2620110" cy="17994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11" name="Рисунок 10" descr="C:\Users\Оля\AppData\Local\Microsoft\Windows\Temporary Internet Files\Content.Word\20211019_09465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83682">
            <a:off x="2245955" y="4376745"/>
            <a:ext cx="2591306" cy="182860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12" name="Рисунок 11" descr="C:\Users\Оля\Desktop\фотки\20211108_10173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230" y="613550"/>
            <a:ext cx="3164754" cy="264878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43214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User\Desktop\Новая папка\20220113_1531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029527" y="757028"/>
            <a:ext cx="2916773" cy="21170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8" name="Рисунок 7" descr="C:\Users\User\Desktop\Новая папка\20211216_09075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63250" y="3994412"/>
            <a:ext cx="2845336" cy="214314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9" name="Рисунок 8" descr="C:\Users\User\Desktop\Новая папка\20211216_0959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3571876"/>
            <a:ext cx="2039372" cy="289513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2" name="Рисунок 11" descr="C:\Users\User\Desktop\Новая папка\20220117_09482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187954" y="669643"/>
            <a:ext cx="2928959" cy="230400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3" name="Рисунок 12" descr="C:\Users\User\AppData\Local\Microsoft\Windows\Temporary Internet Files\Content.Word\20220117_09491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321439" y="678637"/>
            <a:ext cx="2928958" cy="228601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4" name="Рисунок 13" descr="C:\Users\User\AppData\Local\Microsoft\Windows\Temporary Internet Files\Content.Word\20220117_085810.jpg"/>
          <p:cNvPicPr/>
          <p:nvPr/>
        </p:nvPicPr>
        <p:blipFill>
          <a:blip r:embed="rId7" cstate="print"/>
          <a:srcRect l="12821" t="3977"/>
          <a:stretch>
            <a:fillRect/>
          </a:stretch>
        </p:blipFill>
        <p:spPr bwMode="auto">
          <a:xfrm>
            <a:off x="6215074" y="3500438"/>
            <a:ext cx="2643206" cy="250033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2275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Оля\AppData\Local\Microsoft\Windows\Temporary Internet Files\Content.Word\20211019_09414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05713" y="609007"/>
            <a:ext cx="2932573" cy="228601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10" name="Рисунок 9" descr="C:\Users\Оля\AppData\Local\Microsoft\Windows\Temporary Internet Files\Content.Word\20211019_09431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2199" y="592125"/>
            <a:ext cx="2898809" cy="228601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2050" name="Picture 2" descr="C:\Users\Оля\Desktop\фото 2020\20211019_0939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4" y="285728"/>
            <a:ext cx="2362535" cy="2928958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C:\Users\Оля\Desktop\фотки\20211108_102405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8" t="12665" r="15965" b="17943"/>
          <a:stretch/>
        </p:blipFill>
        <p:spPr bwMode="auto">
          <a:xfrm>
            <a:off x="428596" y="3571876"/>
            <a:ext cx="2286016" cy="2928958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User\AppData\Local\Microsoft\Windows\Temporary Internet Files\Content.Word\20220117_10055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3107521" y="3893347"/>
            <a:ext cx="2928958" cy="228601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2" name="Рисунок 11" descr="C:\Users\User\AppData\Local\Microsoft\Windows\Temporary Internet Files\Content.Word\20220117_10054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5915044" y="3871906"/>
            <a:ext cx="2886076" cy="228601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041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Оля\AppData\Local\Microsoft\Windows\Temporary Internet Files\Content.Word\20211020_16085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2928958" cy="237968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7" name="Рисунок 6" descr="C:\Users\User\Desktop\Новая папка\20220113_15375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357166"/>
            <a:ext cx="2928958" cy="228601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4" name="Рисунок 3" descr="C:\Users\User\AppData\Local\Microsoft\Windows\Temporary Internet Files\Content.Word\20220117_09585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5686" y="3536158"/>
            <a:ext cx="3143273" cy="235745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8" name="Рисунок 7" descr="C:\Users\User\AppData\Local\Microsoft\Windows\Temporary Internet Files\Content.Word\20220117_10012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067663" y="3576015"/>
            <a:ext cx="3143272" cy="242061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9" name="Рисунок 8" descr="C:\Users\User\AppData\Local\Microsoft\Windows\Temporary Internet Files\Content.Word\20220117_10004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5965040" y="3607596"/>
            <a:ext cx="3143273" cy="235745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1" name="Рисунок 10" descr="C:\Users\User\Desktop\Новая папка\20220117_095408.jpg"/>
          <p:cNvPicPr/>
          <p:nvPr/>
        </p:nvPicPr>
        <p:blipFill>
          <a:blip r:embed="rId7" cstate="print"/>
          <a:srcRect l="5374" t="6231" r="16952" b="17167"/>
          <a:stretch>
            <a:fillRect/>
          </a:stretch>
        </p:blipFill>
        <p:spPr bwMode="auto">
          <a:xfrm>
            <a:off x="3500430" y="285728"/>
            <a:ext cx="2009775" cy="264178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046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Оля\Desktop\фотки\20211108_10212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" r="12470" b="1703"/>
          <a:stretch/>
        </p:blipFill>
        <p:spPr bwMode="auto">
          <a:xfrm>
            <a:off x="428596" y="285728"/>
            <a:ext cx="1911156" cy="2952898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Оля\Desktop\фотки\20211108_10221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43"/>
          <a:stretch/>
        </p:blipFill>
        <p:spPr bwMode="auto">
          <a:xfrm>
            <a:off x="3714744" y="3500438"/>
            <a:ext cx="1928826" cy="2992348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Оля\Desktop\фотки\20211108_10251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81"/>
          <a:stretch/>
        </p:blipFill>
        <p:spPr bwMode="auto">
          <a:xfrm>
            <a:off x="5643570" y="857232"/>
            <a:ext cx="1500198" cy="1857388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Оля\Desktop\фотки\20211108_102541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5" t="4946" r="23483" b="5458"/>
          <a:stretch/>
        </p:blipFill>
        <p:spPr bwMode="auto">
          <a:xfrm>
            <a:off x="7286644" y="285728"/>
            <a:ext cx="1571636" cy="2928958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C:\Users\User\Desktop\Новая папка\20220113_16152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5734855" y="3837781"/>
            <a:ext cx="2959021" cy="214146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0" name="Рисунок 9" descr="C:\Users\User\Desktop\Новая папка\20220113_16123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448443" y="3909218"/>
            <a:ext cx="2959022" cy="214146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1" name="Рисунок 10" descr="C:\Users\User\AppData\Local\Microsoft\Windows\Temporary Internet Files\Content.Word\20220117_095520.jpg"/>
          <p:cNvPicPr/>
          <p:nvPr/>
        </p:nvPicPr>
        <p:blipFill>
          <a:blip r:embed="rId8" cstate="print"/>
          <a:srcRect t="34767" r="18438"/>
          <a:stretch>
            <a:fillRect/>
          </a:stretch>
        </p:blipFill>
        <p:spPr bwMode="auto">
          <a:xfrm rot="5400000">
            <a:off x="3861039" y="1139566"/>
            <a:ext cx="1857390" cy="129272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3" name="Рисунок 12" descr="C:\Users\User\AppData\Local\Microsoft\Windows\Temporary Internet Files\Content.Word\20220117_095506.jpg"/>
          <p:cNvPicPr/>
          <p:nvPr/>
        </p:nvPicPr>
        <p:blipFill>
          <a:blip r:embed="rId9" cstate="print"/>
          <a:srcRect t="15385" r="12121"/>
          <a:stretch>
            <a:fillRect/>
          </a:stretch>
        </p:blipFill>
        <p:spPr bwMode="auto">
          <a:xfrm rot="5400000">
            <a:off x="2283419" y="1074111"/>
            <a:ext cx="1857388" cy="142363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100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836988" y="3302685"/>
            <a:ext cx="228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1916832"/>
            <a:ext cx="6480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>Спасибо </a:t>
            </a:r>
            <a:r>
              <a:rPr lang="ru-RU" sz="4000" b="1" dirty="0">
                <a:solidFill>
                  <a:srgbClr val="002060"/>
                </a:solidFill>
                <a:latin typeface="Comic Sans MS" pitchFamily="66" charset="0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19652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82559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Georgia" pitchFamily="18" charset="0"/>
              </a:rPr>
              <a:t>Игра-это искра, </a:t>
            </a:r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зажигающая огонек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пытливости и любознательности                                           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Georgia" pitchFamily="18" charset="0"/>
              </a:rPr>
              <a:t>В. А. Сухомлинский</a:t>
            </a:r>
            <a:endParaRPr lang="ru-RU" sz="20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720840"/>
            <a:ext cx="84969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Идея опыта:</a:t>
            </a:r>
            <a:r>
              <a:rPr lang="ru-RU" dirty="0">
                <a:solidFill>
                  <a:srgbClr val="002060"/>
                </a:solidFill>
                <a:latin typeface="Comic Sans MS" pitchFamily="66" charset="0"/>
              </a:rPr>
              <a:t> На сегодняшний день современному обществу  необходимы  любознательные, активные, физически развитые, способные  решать интеллектуальные и личностные задачи, члены общества.  Современные  стандарты   требуют  от воспитателей формирование  у дошкольников целостной картины мира, расширение кругозора детей.  И решение этих задач возможно через игровую деятельность.</a:t>
            </a:r>
          </a:p>
        </p:txBody>
      </p:sp>
      <p:pic>
        <p:nvPicPr>
          <p:cNvPr id="1026" name="Picture 2" descr="https://xn--24-7lcajlu.xn--p1ai/uploads/posts/2020-07/1595940190_s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645024"/>
            <a:ext cx="4137693" cy="2880320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40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568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Comic Sans MS" pitchFamily="66" charset="0"/>
              </a:rPr>
              <a:t>Однако игра </a:t>
            </a:r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- это не только удовольствие и радость для ребёнка, что само по себе очень важно. С её помощью можно развивать внимание, память, мышление, воображение малыша, т.е. те качества, которые необходимы для дальнейшей жизни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Для обучения через игру и созданы дидактические игры.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026" name="Picture 2" descr="https://thumbs.dreamstime.com/b/%D0%B4%D0%B5%D1%82%D0%B8-%D0%B8%D0%B3%D1%80%D0%B0%D1%8F-%D0%BD%D0%B0%D1%81%D1%82%D0%BE-%D1%8C%D0%BD%D1%83%D1%8E-%D0%B8%D0%B3%D1%80%D1%83-860816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00" y="2492896"/>
            <a:ext cx="3487110" cy="3399477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s://fs.znanio.ru/d5af0e/1b/af/02ad8bbbaab87625eea9e2ef37a31a406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492896"/>
            <a:ext cx="4320480" cy="337135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41299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332656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Comic Sans MS" pitchFamily="66" charset="0"/>
              </a:rPr>
              <a:t>Цель:</a:t>
            </a:r>
            <a:r>
              <a:rPr lang="ru-RU" dirty="0">
                <a:solidFill>
                  <a:srgbClr val="002060"/>
                </a:solidFill>
                <a:latin typeface="Comic Sans MS" pitchFamily="66" charset="0"/>
              </a:rPr>
              <a:t> </a:t>
            </a:r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Формирование элементарных математических представлений детей младшего возраста через дидактическую игру. </a:t>
            </a:r>
            <a:r>
              <a:rPr lang="ru-RU" dirty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b="1" dirty="0">
                <a:solidFill>
                  <a:srgbClr val="FF0000"/>
                </a:solidFill>
                <a:latin typeface="Comic Sans MS" pitchFamily="66" charset="0"/>
              </a:rPr>
              <a:t>Задачи:</a:t>
            </a:r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 </a:t>
            </a:r>
            <a:endParaRPr lang="ru-RU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285750" lvl="0" indent="-285750" algn="just">
              <a:buFont typeface="Wingdings" pitchFamily="2" charset="2"/>
              <a:buChar char="v"/>
            </a:pPr>
            <a:r>
              <a:rPr lang="ru-RU" dirty="0">
                <a:solidFill>
                  <a:srgbClr val="002060"/>
                </a:solidFill>
                <a:latin typeface="Comic Sans MS" pitchFamily="66" charset="0"/>
              </a:rPr>
              <a:t>закрепление у детей представления о цвете; </a:t>
            </a:r>
          </a:p>
          <a:p>
            <a:pPr marL="285750" lvl="0" indent="-285750" algn="just">
              <a:buFont typeface="Wingdings" pitchFamily="2" charset="2"/>
              <a:buChar char="v"/>
            </a:pPr>
            <a:r>
              <a:rPr lang="ru-RU" dirty="0">
                <a:solidFill>
                  <a:srgbClr val="002060"/>
                </a:solidFill>
                <a:latin typeface="Comic Sans MS" pitchFamily="66" charset="0"/>
              </a:rPr>
              <a:t>умение группировать предметы по цвету, форме, размеру;</a:t>
            </a:r>
          </a:p>
          <a:p>
            <a:pPr marL="285750" lvl="0" indent="-285750" algn="just">
              <a:buFont typeface="Wingdings" pitchFamily="2" charset="2"/>
              <a:buChar char="v"/>
            </a:pPr>
            <a:r>
              <a:rPr lang="ru-RU" dirty="0">
                <a:solidFill>
                  <a:srgbClr val="002060"/>
                </a:solidFill>
                <a:latin typeface="Comic Sans MS" pitchFamily="66" charset="0"/>
              </a:rPr>
              <a:t>закрепление знаний геометрических фигур (треугольник, круг, квадрат)</a:t>
            </a:r>
          </a:p>
          <a:p>
            <a:pPr marL="285750" lvl="0" indent="-285750" algn="just">
              <a:buFont typeface="Wingdings" pitchFamily="2" charset="2"/>
              <a:buChar char="v"/>
            </a:pPr>
            <a:r>
              <a:rPr lang="ru-RU" dirty="0">
                <a:solidFill>
                  <a:srgbClr val="002060"/>
                </a:solidFill>
                <a:latin typeface="Comic Sans MS" pitchFamily="66" charset="0"/>
              </a:rPr>
              <a:t>искать в окружающей обстановке предметы, сходные по форме;</a:t>
            </a:r>
          </a:p>
          <a:p>
            <a:pPr marL="285750" lvl="0" indent="-285750" algn="just"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тренировать </a:t>
            </a:r>
            <a:r>
              <a:rPr lang="ru-RU" dirty="0">
                <a:solidFill>
                  <a:srgbClr val="002060"/>
                </a:solidFill>
                <a:latin typeface="Comic Sans MS" pitchFamily="66" charset="0"/>
              </a:rPr>
              <a:t>мышление при выполнении логических операций и 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действий;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dirty="0">
                <a:solidFill>
                  <a:srgbClr val="002060"/>
                </a:solidFill>
                <a:latin typeface="Comic Sans MS" pitchFamily="66" charset="0"/>
              </a:rPr>
              <a:t>развивать мелкую моторику рук и координацию 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движений; 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воспитывать </a:t>
            </a:r>
            <a:r>
              <a:rPr lang="ru-RU" dirty="0">
                <a:solidFill>
                  <a:srgbClr val="002060"/>
                </a:solidFill>
                <a:latin typeface="Comic Sans MS" pitchFamily="66" charset="0"/>
              </a:rPr>
              <a:t>дружеские взаимоотношения между детьми, умение играть в парах</a:t>
            </a:r>
            <a:r>
              <a:rPr lang="ru-RU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ru-RU" smtClean="0">
                <a:solidFill>
                  <a:srgbClr val="002060"/>
                </a:solidFill>
                <a:latin typeface="Comic Sans MS" pitchFamily="66" charset="0"/>
              </a:rPr>
              <a:t>коллективно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https://sun9-48.userapi.com/impf/MvrLKSD4dRhnzMDOSmvsU_0VF3JXmpJkx523DA/RhBEfgJ5K48.jpg?size=1590x530&amp;quality=95&amp;crop=0,18,1867,622&amp;sign=6cc40c76d9f6f94f40a018a656158fe5&amp;type=cover_group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4" t="11174" r="4728" b="9743"/>
          <a:stretch/>
        </p:blipFill>
        <p:spPr bwMode="auto">
          <a:xfrm>
            <a:off x="1475656" y="4005064"/>
            <a:ext cx="5760640" cy="2376264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8807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14290"/>
            <a:ext cx="3357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 «Математический уголок»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3" name="Рисунок 2" descr="C:\Users\User\Desktop\Новая папка\20220117_0937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42918"/>
            <a:ext cx="3571900" cy="285752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4" name="Рисунок 3" descr="C:\Users\User\AppData\Local\Microsoft\Windows\Temporary Internet Files\Content.Word\20220117_100914.jpg"/>
          <p:cNvPicPr/>
          <p:nvPr/>
        </p:nvPicPr>
        <p:blipFill>
          <a:blip r:embed="rId3" cstate="print"/>
          <a:srcRect t="28789"/>
          <a:stretch>
            <a:fillRect/>
          </a:stretch>
        </p:blipFill>
        <p:spPr bwMode="auto">
          <a:xfrm>
            <a:off x="2357422" y="4143380"/>
            <a:ext cx="435293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786050" y="3714752"/>
            <a:ext cx="371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«Математический планшет»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86446" y="500042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Картотека игр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9" name="Рисунок 8" descr="C:\Users\User\Desktop\Новая папка\20220114_144216.jpg"/>
          <p:cNvPicPr/>
          <p:nvPr/>
        </p:nvPicPr>
        <p:blipFill>
          <a:blip r:embed="rId4" cstate="print"/>
          <a:srcRect t="15050" b="4682"/>
          <a:stretch>
            <a:fillRect/>
          </a:stretch>
        </p:blipFill>
        <p:spPr bwMode="auto">
          <a:xfrm>
            <a:off x="5857884" y="1000108"/>
            <a:ext cx="2136515" cy="242889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481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23952" y="260648"/>
            <a:ext cx="2502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Comic Sans MS" pitchFamily="66" charset="0"/>
              </a:rPr>
              <a:t>"Подбери по цвету"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629980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Comic Sans MS" pitchFamily="66" charset="0"/>
              </a:rPr>
              <a:t>Цель: </a:t>
            </a:r>
            <a:r>
              <a:rPr lang="ru-RU" dirty="0">
                <a:solidFill>
                  <a:srgbClr val="002060"/>
                </a:solidFill>
                <a:latin typeface="Comic Sans MS" pitchFamily="66" charset="0"/>
              </a:rPr>
              <a:t>закреплять основные цвета, развивать мелкую моторику рук.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7800" y="968534"/>
            <a:ext cx="24256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Comic Sans MS" pitchFamily="66" charset="0"/>
              </a:rPr>
              <a:t>«Найди дом гномам»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3714752"/>
            <a:ext cx="25003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Comic Sans MS" pitchFamily="66" charset="0"/>
              </a:rPr>
              <a:t>«Нарядим солнышко»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87568" y="999312"/>
            <a:ext cx="21082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Comic Sans MS" pitchFamily="66" charset="0"/>
              </a:rPr>
              <a:t>«</a:t>
            </a:r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</a:rPr>
              <a:t>Стираем одежду</a:t>
            </a:r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</a:rPr>
              <a:t>»</a:t>
            </a:r>
            <a:endParaRPr lang="ru-RU" sz="1600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7" name="Рисунок 6" descr="https://www.maam.ru/upload/blogs/detsad-151794-146091229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9" t="38816" r="17178" b="14051"/>
          <a:stretch>
            <a:fillRect/>
          </a:stretch>
        </p:blipFill>
        <p:spPr bwMode="auto">
          <a:xfrm>
            <a:off x="6858016" y="1928802"/>
            <a:ext cx="2000264" cy="157163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8" name="Рисунок 7" descr="Дидактическая игра «Наряди солнышко» для детей младшего возраста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"/>
          <a:stretch/>
        </p:blipFill>
        <p:spPr bwMode="auto">
          <a:xfrm>
            <a:off x="3000364" y="4071942"/>
            <a:ext cx="3143272" cy="2571768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https://sun9-9.userapi.com/impg/l-uWkNaiziraovpk0oSob18-JdhILKlPdADPng/UtoWw_RhiHI.jpg?size=1280x1277&amp;quality=96&amp;sign=23b9761b607fc4fd41b17d2325aff548&amp;type=albu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285860"/>
            <a:ext cx="2893644" cy="266748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10" name="Рисунок 9" descr="C:\Users\User\AppData\Local\Microsoft\Windows\Temporary Internet Files\Content.Word\20220117_074758.jpg"/>
          <p:cNvPicPr/>
          <p:nvPr/>
        </p:nvPicPr>
        <p:blipFill>
          <a:blip r:embed="rId5" cstate="print"/>
          <a:srcRect l="32617" t="29347" r="10303" b="21739"/>
          <a:stretch>
            <a:fillRect/>
          </a:stretch>
        </p:blipFill>
        <p:spPr bwMode="auto">
          <a:xfrm rot="5400000">
            <a:off x="4893471" y="1750207"/>
            <a:ext cx="2357454" cy="157163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548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3547" y="229870"/>
            <a:ext cx="36724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Comic Sans MS" pitchFamily="66" charset="0"/>
              </a:rPr>
              <a:t>«Подбери шапочки пингвинам»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56176" y="229870"/>
            <a:ext cx="22461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Comic Sans MS" pitchFamily="66" charset="0"/>
              </a:rPr>
              <a:t>«Мыльные пузыри»</a:t>
            </a:r>
            <a:endParaRPr lang="ru-RU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14897" y="3244334"/>
            <a:ext cx="29770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</a:rPr>
              <a:t>«Поставь цветочки </a:t>
            </a:r>
            <a:r>
              <a:rPr lang="ru-RU" sz="1600" b="1" dirty="0">
                <a:solidFill>
                  <a:srgbClr val="002060"/>
                </a:solidFill>
                <a:latin typeface="Comic Sans MS" pitchFamily="66" charset="0"/>
              </a:rPr>
              <a:t>в </a:t>
            </a:r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</a:rPr>
              <a:t>вазу»</a:t>
            </a:r>
            <a:endParaRPr lang="ru-RU" sz="1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https://www.maam.ru/upload/blogs/detsad-353569-1460832439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8" t="38728" r="18788"/>
          <a:stretch/>
        </p:blipFill>
        <p:spPr bwMode="auto">
          <a:xfrm>
            <a:off x="5508104" y="707494"/>
            <a:ext cx="3384376" cy="2181726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s://sun9-37.userapi.com/impg/Uu5Y8WpiQzOgm32_Q_J_TG4aTRTvVDQ5OGC1_A/3AOUUW9_Iqk.jpg?size=1280x1277&amp;quality=96&amp;sign=e3171d142402e6fc343bf3bdd4174185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356" y="3714752"/>
            <a:ext cx="3149288" cy="281059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7" name="Рисунок 6" descr="https://neposed.net/images/olga/obuchai-ka/tematicheskie-nedeli/prirodnii-mir/TKpingvin1/tk-pingvin26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99762"/>
            <a:ext cx="3168352" cy="239719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5665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260648"/>
            <a:ext cx="2420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Comic Sans MS" pitchFamily="66" charset="0"/>
              </a:rPr>
              <a:t>Подбери по форме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634933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FF0000"/>
                </a:solidFill>
                <a:latin typeface="Comic Sans MS" pitchFamily="66" charset="0"/>
              </a:rPr>
              <a:t>Цель: </a:t>
            </a:r>
            <a:r>
              <a:rPr lang="ru-RU" sz="16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Comic Sans MS" pitchFamily="66" charset="0"/>
              </a:rPr>
              <a:t>закрепить </a:t>
            </a:r>
            <a:r>
              <a:rPr lang="ru-RU" sz="1600" dirty="0" smtClean="0">
                <a:solidFill>
                  <a:srgbClr val="002060"/>
                </a:solidFill>
                <a:latin typeface="Comic Sans MS" pitchFamily="66" charset="0"/>
              </a:rPr>
              <a:t>представление детей </a:t>
            </a:r>
            <a:r>
              <a:rPr lang="ru-RU" sz="1600" dirty="0" smtClean="0">
                <a:solidFill>
                  <a:srgbClr val="002060"/>
                </a:solidFill>
                <a:latin typeface="Comic Sans MS" pitchFamily="66" charset="0"/>
              </a:rPr>
              <a:t>о геометрических формах упражнять в их названии; развивать логическое мышление;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0148" y="1384045"/>
            <a:ext cx="34342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Comic Sans MS" pitchFamily="66" charset="0"/>
              </a:rPr>
              <a:t>«Подбери заплатку к одежде»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37502" y="1275273"/>
            <a:ext cx="29924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Comic Sans MS" pitchFamily="66" charset="0"/>
              </a:rPr>
              <a:t>«Рыбки в аквариуме»</a:t>
            </a:r>
          </a:p>
        </p:txBody>
      </p:sp>
      <p:pic>
        <p:nvPicPr>
          <p:cNvPr id="6" name="Рисунок 5" descr="https://sun9-64.userapi.com/impg/ETLKDRGgexguwX_trMtXwxFg6OWZvFx5tXdKIQ/iAyrwoZA6Es.jpg?size=729x531&amp;quality=96&amp;sign=b455270073f2a90063bcf35683693aba&amp;type=albu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395" y="1613827"/>
            <a:ext cx="3080574" cy="217969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7" name="Рисунок 6" descr="https://ds05.infourok.ru/uploads/ex/0e48/000e047f-727d77fa/img9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26923" r="3365" b="18590"/>
          <a:stretch/>
        </p:blipFill>
        <p:spPr bwMode="auto">
          <a:xfrm>
            <a:off x="605766" y="1866141"/>
            <a:ext cx="3528392" cy="1811237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11372" y="3886309"/>
            <a:ext cx="24917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Comic Sans MS" pitchFamily="66" charset="0"/>
              </a:rPr>
              <a:t>«Подбери фигуры»</a:t>
            </a:r>
            <a:endParaRPr lang="ru-RU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52695" y="3886309"/>
            <a:ext cx="2877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</a:rPr>
              <a:t>«Геометрическое лото»</a:t>
            </a:r>
          </a:p>
        </p:txBody>
      </p:sp>
      <p:pic>
        <p:nvPicPr>
          <p:cNvPr id="12" name="Рисунок 11" descr="На лесной опушке - игра с геометрическими фигурами. 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4293096"/>
            <a:ext cx="3317498" cy="231521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1026" name="Picture 2" descr="https://ds04.infourok.ru/uploads/ex/0e4f/0008e7ee-16202012/hello_html_m47331b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719" y="4320202"/>
            <a:ext cx="3055712" cy="2292318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99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8782" y="208112"/>
            <a:ext cx="2775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Comic Sans MS" pitchFamily="66" charset="0"/>
              </a:rPr>
              <a:t>Подбери 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по величине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577444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Comic Sans MS" pitchFamily="66" charset="0"/>
              </a:rPr>
              <a:t>Цель: </a:t>
            </a:r>
            <a:r>
              <a:rPr lang="ru-RU" sz="1600" dirty="0">
                <a:solidFill>
                  <a:srgbClr val="002060"/>
                </a:solidFill>
                <a:latin typeface="Comic Sans MS" pitchFamily="66" charset="0"/>
              </a:rPr>
              <a:t>развивать умение детей сравнивать предметы по величине, активизировать в речи детей слова «большой, поменьше, ещё меньше, маленький, самый маленький</a:t>
            </a:r>
            <a:r>
              <a:rPr lang="ru-RU" sz="1600" dirty="0" smtClean="0">
                <a:solidFill>
                  <a:srgbClr val="002060"/>
                </a:solidFill>
                <a:latin typeface="Comic Sans MS" pitchFamily="66" charset="0"/>
              </a:rPr>
              <a:t>».</a:t>
            </a:r>
            <a:endParaRPr lang="ru-RU" sz="1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https://nborn.ru/wa-data/public/shop/products/44/36/443644/images/714000/714000.97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72" y="2114564"/>
            <a:ext cx="2857520" cy="213666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51520" y="1739101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</a:rPr>
              <a:t>«Большой, поменьше, маленький»</a:t>
            </a:r>
            <a:endParaRPr lang="ru-RU" sz="1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https://ds05.infourok.ru/uploads/ex/0141/00131410-9ebd88c9/img2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9" t="34783" r="6078" b="9316"/>
          <a:stretch/>
        </p:blipFill>
        <p:spPr bwMode="auto">
          <a:xfrm>
            <a:off x="1258842" y="4797152"/>
            <a:ext cx="3197292" cy="1800200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15616" y="4395181"/>
            <a:ext cx="3340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«Найди самый большой…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9" name="Рисунок 8" descr="https://i.pinimg.com/736x/97/5c/01/975c018b1d7f08d0043c036bcae344c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991" y="2226444"/>
            <a:ext cx="2652562" cy="21687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076056" y="1781377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</a:rPr>
              <a:t>«Маленький, побольше, большой»</a:t>
            </a:r>
            <a:endParaRPr lang="ru-RU" sz="1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1" name="Picture 2" descr="http://www.playlandia.ru/img/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764513"/>
            <a:ext cx="2664296" cy="1832839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072621" y="1337105"/>
            <a:ext cx="54222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srgbClr val="002060"/>
                </a:solidFill>
                <a:latin typeface="Comic Sans MS" pitchFamily="66" charset="0"/>
              </a:rPr>
              <a:t>Одинаковые предметы разной величины</a:t>
            </a:r>
          </a:p>
        </p:txBody>
      </p:sp>
    </p:spTree>
    <p:extLst>
      <p:ext uri="{BB962C8B-B14F-4D97-AF65-F5344CB8AC3E}">
        <p14:creationId xmlns:p14="http://schemas.microsoft.com/office/powerpoint/2010/main" val="160440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3469</TotalTime>
  <Words>308</Words>
  <Application>Microsoft Office PowerPoint</Application>
  <PresentationFormat>Экран (4:3)</PresentationFormat>
  <Paragraphs>61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</dc:creator>
  <cp:lastModifiedBy>Оля</cp:lastModifiedBy>
  <cp:revision>106</cp:revision>
  <dcterms:modified xsi:type="dcterms:W3CDTF">2022-01-18T17:50:19Z</dcterms:modified>
</cp:coreProperties>
</file>