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1" r:id="rId2"/>
    <p:sldId id="272" r:id="rId3"/>
    <p:sldId id="286" r:id="rId4"/>
    <p:sldId id="291" r:id="rId5"/>
    <p:sldId id="273" r:id="rId6"/>
    <p:sldId id="264" r:id="rId7"/>
    <p:sldId id="288" r:id="rId8"/>
    <p:sldId id="281" r:id="rId9"/>
    <p:sldId id="284" r:id="rId10"/>
    <p:sldId id="285" r:id="rId11"/>
    <p:sldId id="287" r:id="rId12"/>
    <p:sldId id="283" r:id="rId13"/>
    <p:sldId id="280" r:id="rId14"/>
    <p:sldId id="259" r:id="rId15"/>
    <p:sldId id="278" r:id="rId16"/>
    <p:sldId id="279" r:id="rId17"/>
    <p:sldId id="289" r:id="rId18"/>
    <p:sldId id="290" r:id="rId19"/>
    <p:sldId id="266" r:id="rId20"/>
    <p:sldId id="265" r:id="rId21"/>
    <p:sldId id="269" r:id="rId22"/>
    <p:sldId id="267" r:id="rId23"/>
    <p:sldId id="29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>
        <p:scale>
          <a:sx n="90" d="100"/>
          <a:sy n="90" d="100"/>
        </p:scale>
        <p:origin x="-708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FEDF8-D76C-42B9-8702-CCBEE3F0C98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98A97-029E-4FF2-8D82-1A3F512125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2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A97-029E-4FF2-8D82-1A3F5121258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3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https://avatars.mds.yandex.net/get-images-cbir/4100498/1MsWOolqkK-EEQnDaHreew9473/o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937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5652120" y="3717032"/>
            <a:ext cx="30718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dirty="0" smtClean="0">
                <a:ln>
                  <a:solidFill>
                    <a:srgbClr val="0067B4"/>
                  </a:solidFill>
                </a:ln>
              </a:rPr>
              <a:t>Выполнила воспитатель:</a:t>
            </a:r>
            <a:endParaRPr lang="ru-RU" dirty="0" smtClean="0">
              <a:ln>
                <a:solidFill>
                  <a:srgbClr val="0067B4"/>
                </a:solidFill>
              </a:ln>
            </a:endParaRPr>
          </a:p>
          <a:p>
            <a:pPr algn="ctr">
              <a:defRPr/>
            </a:pPr>
            <a:r>
              <a:rPr lang="ru-RU" dirty="0" smtClean="0">
                <a:ln>
                  <a:solidFill>
                    <a:srgbClr val="0067B4"/>
                  </a:solidFill>
                </a:ln>
              </a:rPr>
              <a:t>Князева О.В., </a:t>
            </a:r>
            <a:br>
              <a:rPr lang="ru-RU" dirty="0" smtClean="0">
                <a:ln>
                  <a:solidFill>
                    <a:srgbClr val="0067B4"/>
                  </a:solidFill>
                </a:ln>
              </a:rPr>
            </a:br>
            <a:endParaRPr lang="ru-RU" dirty="0" smtClean="0"/>
          </a:p>
        </p:txBody>
      </p:sp>
      <p:sp>
        <p:nvSpPr>
          <p:cNvPr id="2" name="AutoShape 6" descr="https://s0.slide-share.ru/s_slide/60b56fc0d4e5fd2f7958d8abc60a6247/ad919cd0-24ff-48b2-b4ee-b0c471aa233a.jpe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37829" y="406598"/>
            <a:ext cx="3068339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>
                  <a:solidFill>
                    <a:srgbClr val="0067B4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МДОУ детский сад «Малыш»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4348" y="2044005"/>
            <a:ext cx="7435305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ln w="0">
                  <a:solidFill>
                    <a:srgbClr val="0067B4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Духовно-нравственное воспитание </a:t>
            </a:r>
          </a:p>
          <a:p>
            <a:pPr algn="ctr">
              <a:defRPr/>
            </a:pPr>
            <a:r>
              <a:rPr lang="ru-RU" sz="3200" b="1" cap="all" dirty="0">
                <a:ln w="0">
                  <a:solidFill>
                    <a:srgbClr val="0067B4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дошкольников </a:t>
            </a:r>
            <a:endParaRPr lang="ru-RU" sz="3200" b="1" cap="all" dirty="0">
              <a:ln w="0">
                <a:solidFill>
                  <a:srgbClr val="0067B4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52292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2021 г.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F:\социально-нравственное\IMG_20200914_111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2" y="1436288"/>
            <a:ext cx="2395910" cy="34941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6412" y="260648"/>
            <a:ext cx="3617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Трудовая деятельность</a:t>
            </a:r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2" name="Picture 2" descr="E:\Фото Оля\Sent\IMG-20201001-WA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52066"/>
            <a:ext cx="2528978" cy="393807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:\социально-нравственное\огород\20210322_0825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8888"/>
            <a:ext cx="1728192" cy="23038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Оля\Desktop\оля\20201002_11420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75" y="952066"/>
            <a:ext cx="3168352" cy="22313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56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91156" y="219998"/>
            <a:ext cx="3425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Трудовая деятельность</a:t>
            </a:r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5514" y="58933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Наш огород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6" name="Рисунок 15" descr="E:\Фото Оля\IMG-20210226-WA005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" r="31839"/>
          <a:stretch/>
        </p:blipFill>
        <p:spPr bwMode="auto">
          <a:xfrm>
            <a:off x="755576" y="388428"/>
            <a:ext cx="2335580" cy="268053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E:\Фото Оля\IMG-20210226-WA004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"/>
          <a:stretch/>
        </p:blipFill>
        <p:spPr bwMode="auto">
          <a:xfrm>
            <a:off x="6000760" y="714356"/>
            <a:ext cx="2702974" cy="213551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" name="Рисунок 19" descr="E:\Фото Оля\IMG-20210226-WA00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000108"/>
            <a:ext cx="2286016" cy="17856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14678" y="1000108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10" name="Рисунок 9" descr="G:\социально-нравственное\огород\20210310_0711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3214686"/>
            <a:ext cx="2857520" cy="228601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2" name="Рисунок 11" descr="G:\социально-нравственное\огород\20210322_08251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3000372"/>
            <a:ext cx="1928826" cy="252561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62" y="459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t="23914" r="15770"/>
          <a:stretch>
            <a:fillRect/>
          </a:stretch>
        </p:blipFill>
        <p:spPr bwMode="auto">
          <a:xfrm>
            <a:off x="586853" y="1238044"/>
            <a:ext cx="3096344" cy="2220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F:\социально-нравственное\День друзей\DSC006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194305"/>
            <a:ext cx="2995373" cy="22452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250063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Повседневная жизнь</a:t>
            </a:r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6" name="Picture 2" descr="C:\Users\Оля\Desktop\оля\20201118_0906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962" y="2885310"/>
            <a:ext cx="1974815" cy="263308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2160" y="731247"/>
            <a:ext cx="2707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День Друзей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552" y="774101"/>
            <a:ext cx="3117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День Доброты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6600" y="1916832"/>
            <a:ext cx="249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56599" y="1700808"/>
            <a:ext cx="2211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День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Рожденье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Деда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Мороза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332656"/>
            <a:ext cx="3594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Повседневная жизнь </a:t>
            </a:r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72405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Неделя здоровья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Picture 2" descr="F:\социально-нравственное\огород\20210317_160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357298"/>
            <a:ext cx="2098644" cy="27981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Алексей\Desktop\Тюльпанчик\Фото\мы играем\IMG-20191107-WA001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8" y="388268"/>
            <a:ext cx="1763712" cy="34261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Алексей\Desktop\Тюльпанчик\Фото\мы играем\IMG-20191022-WA0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74" y="3429000"/>
            <a:ext cx="2623079" cy="19668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:\социально-нравственное\IMG-20201224-WA0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2846"/>
            <a:ext cx="2238482" cy="2986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я\Desktop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Оля\Desktop\оля\20201214_0931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286124"/>
            <a:ext cx="1588204" cy="21907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" name="Рисунок 4" descr="C:\Users\Оля\Desktop\оля\20201214_0930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7322"/>
            <a:ext cx="2034408" cy="267964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771800" y="214290"/>
            <a:ext cx="3771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Повседневная жизнь</a:t>
            </a:r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571480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Петрушка принес задания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от Деда Мороза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(Адвендкалендарь)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7" name="Рисунок 6" descr="C:\Users\Оля\Desktop\оля\20201214_1003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6365"/>
            <a:ext cx="2103120" cy="27505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8" name="Рисунок 7" descr="C:\Users\Оля\Desktop\оля\20201214_10121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500174"/>
            <a:ext cx="2304256" cy="17779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9" name="Рисунок 8" descr="C:\Users\Оля\Desktop\оля\20201214_09322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357562"/>
            <a:ext cx="1588204" cy="21907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04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7" y="219998"/>
            <a:ext cx="3166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Повседневная жизнь</a:t>
            </a:r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10631"/>
            <a:ext cx="168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Проект «Сказка»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Picture 6" descr="F:\социально-нравственное\20210406_162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16" y="3037673"/>
            <a:ext cx="1840224" cy="24536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социально-нравственное\20210405_0738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31" y="949749"/>
            <a:ext cx="2675838" cy="20026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Оля\Desktop\фотки\20210406_1617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6" y="949749"/>
            <a:ext cx="2634357" cy="197576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социально-нравственное\огород\20210322_0926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7" b="8945"/>
          <a:stretch/>
        </p:blipFill>
        <p:spPr bwMode="auto">
          <a:xfrm>
            <a:off x="6252103" y="404664"/>
            <a:ext cx="2286818" cy="232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социально-нравственное\огород\20210322_07123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112043"/>
            <a:ext cx="1972947" cy="2379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7314" y="614496"/>
            <a:ext cx="275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Неделя театра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2" name="Picture 5" descr="F:\социально-нравственное\IMG-20201224-WA0023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9" b="9848"/>
          <a:stretch>
            <a:fillRect/>
          </a:stretch>
        </p:blipFill>
        <p:spPr bwMode="auto">
          <a:xfrm>
            <a:off x="5227148" y="3060980"/>
            <a:ext cx="1565499" cy="24723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социально-нравственное\IMG-20201224-WA0021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46260"/>
            <a:ext cx="1569505" cy="24723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78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1867" y="260648"/>
            <a:ext cx="4684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Наши добрые дела и поступки</a:t>
            </a:r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5" name="Рисунок 4" descr="C:\Users\Оля\Desktop\оля\IMG-20201127-WA00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60702"/>
            <a:ext cx="1944215" cy="242651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8" name="Picture 3" descr="C:\Users\Оля\Desktop\оля\20201127_1305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43" y="1384879"/>
            <a:ext cx="2159257" cy="150234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Алексей\Desktop\Тюльпанчик\Фото\Книжкина больница\IMG_20200207_0958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37059"/>
            <a:ext cx="1733803" cy="2381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63896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Книжкина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Больница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867" y="674244"/>
            <a:ext cx="288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Подарки для мамочек и папочек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9" name="Рисунок 8" descr="E:\Фото Оля\IMG-20210219-WA003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50" y="1608182"/>
            <a:ext cx="2169263" cy="15841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2" name="Picture 10" descr="F:\социально-нравственное\IMG-20200110-WA00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73"/>
          <a:stretch>
            <a:fillRect/>
          </a:stretch>
        </p:blipFill>
        <p:spPr bwMode="auto">
          <a:xfrm>
            <a:off x="1755839" y="3012915"/>
            <a:ext cx="1649121" cy="24265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Алексей\Desktop\Тюльпанчик\Фото\IMG_20200121_0943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17" y="3344213"/>
            <a:ext cx="2794446" cy="20952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67414" y="3861048"/>
            <a:ext cx="181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Подарки малышам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7" y="357301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Помоги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другу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21999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Наши праздники</a:t>
            </a:r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5" name="Рисунок 4" descr="C:\Users\Оля\Desktop\оля\IMG-20201031-WA00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2" y="945636"/>
            <a:ext cx="2756874" cy="20789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" name="Рисунок 5" descr="C:\Users\Оля\Desktop\оля\IMG-20201224-WA00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13357"/>
            <a:ext cx="3034621" cy="190356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8" name="Рисунок 7" descr="E:\Фото Оля\IMG-20201127-WA001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3" b="21948"/>
          <a:stretch/>
        </p:blipFill>
        <p:spPr bwMode="auto">
          <a:xfrm>
            <a:off x="5473493" y="989440"/>
            <a:ext cx="2770915" cy="207893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E:\Фото Оля\IMG-20210219-WA003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17417" r="3861"/>
          <a:stretch/>
        </p:blipFill>
        <p:spPr bwMode="auto">
          <a:xfrm>
            <a:off x="4626700" y="3640597"/>
            <a:ext cx="2770915" cy="1876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55576" y="42005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Друзья Осени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3493" y="620108"/>
            <a:ext cx="277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Мамочка любимая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3323" y="3284984"/>
            <a:ext cx="224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1" y="3214241"/>
            <a:ext cx="303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Сладкая сказка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5" y="3214241"/>
            <a:ext cx="25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23 февраля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5268" y="332656"/>
            <a:ext cx="399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Повседневная жизнь</a:t>
            </a:r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8594" y="73276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Поможем птичкам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Picture 6" descr="C:\Users\Оля\Desktop\оля\20201208_105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57166"/>
            <a:ext cx="2000264" cy="314157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Оля\Desktop\оля\20201214_1215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214422"/>
            <a:ext cx="2143140" cy="299158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" name="Рисунок 6" descr="C:\Users\Оля\Desktop\оля\20201214_12155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/>
          <a:stretch/>
        </p:blipFill>
        <p:spPr bwMode="auto">
          <a:xfrm>
            <a:off x="6732240" y="499187"/>
            <a:ext cx="1704242" cy="278377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8" name="Рисунок 7" descr="G:\Фото с телефона\Viber Images\IMG-e6cb9bf2888fdc751a7a504c343abef8-V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643314"/>
            <a:ext cx="2592288" cy="18333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169" name="Рисунок 3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240" y="3498736"/>
            <a:ext cx="2000264" cy="1500198"/>
          </a:xfrm>
          <a:prstGeom prst="round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я\Desktop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661338"/>
            <a:ext cx="252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Месячник безопасности</a:t>
            </a:r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6420" y="29200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Повседневная жизнь</a:t>
            </a:r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5" name="Picture 3" descr="F:\социально-нравственное\огород\20210318_092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2952328" cy="221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C:\Users\Оля\Desktop\оля\IMG-20200923-WA00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0205"/>
            <a:ext cx="4320480" cy="299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F:\социально-нравственное\огород\20210312_1142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5222"/>
            <a:ext cx="1956828" cy="260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7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https://avatars.mds.yandex.net/get-images-cbir/4100498/1MsWOolqkK-EEQnDaHreew9473/o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6" descr="https://s0.slide-share.ru/s_slide/60b56fc0d4e5fd2f7958d8abc60a6247/ad919cd0-24ff-48b2-b4ee-b0c471aa233a.jpe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928670"/>
            <a:ext cx="821537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onstantia" pitchFamily="18" charset="0"/>
              </a:rPr>
              <a:t>Задачи: 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Constantia" pitchFamily="18" charset="0"/>
              </a:rPr>
              <a:t>Усвоение норм и ценностей, принятых в обществе, воспитание моральных и нравственных качеств ребенка, 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Constantia" pitchFamily="18" charset="0"/>
              </a:rPr>
              <a:t>формирование умения правильно оценивать свои поступки и поступки 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Constantia" pitchFamily="18" charset="0"/>
              </a:rPr>
              <a:t>сверстников.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Constantia" pitchFamily="18" charset="0"/>
              </a:rPr>
              <a:t>Развитие общения и взаимодействия ребенка с взрослыми и сверстниками. 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Constantia" pitchFamily="18" charset="0"/>
              </a:rPr>
              <a:t>Развитие социального и эмоционального интеллекта, эмоциональной 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Constantia" pitchFamily="18" charset="0"/>
              </a:rPr>
              <a:t>отзывчивости, сопереживания, уважительного и доброжелательного 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Constantia" pitchFamily="18" charset="0"/>
              </a:rPr>
              <a:t>отношения к окружающим.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Constantia" pitchFamily="18" charset="0"/>
              </a:rPr>
              <a:t>Формирование готовности детей к конфликты со сверстниками.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Constantia" pitchFamily="18" charset="0"/>
              </a:rPr>
              <a:t>Формирование образа Я, уважительного отношения и чувства 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Constantia" pitchFamily="18" charset="0"/>
              </a:rPr>
              <a:t>любви к Родине, гордости за ее достижения, патриотических чувств</a:t>
            </a:r>
            <a:endParaRPr lang="ru-RU" sz="16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285728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Constantia" pitchFamily="18" charset="0"/>
              </a:rPr>
              <a:t>Цель: воспитание духовно- нравственной личности ребенка</a:t>
            </a:r>
          </a:p>
          <a:p>
            <a:endParaRPr lang="ru-RU" sz="20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14" name="Рисунок 13" descr="https://ds04.infourok.ru/uploads/ex/0626/0001a04d-ba548526/img9.jpg"/>
          <p:cNvPicPr/>
          <p:nvPr/>
        </p:nvPicPr>
        <p:blipFill>
          <a:blip r:embed="rId3"/>
          <a:srcRect l="14320" t="52395" r="12673" b="9595"/>
          <a:stretch>
            <a:fillRect/>
          </a:stretch>
        </p:blipFill>
        <p:spPr bwMode="auto">
          <a:xfrm>
            <a:off x="2714612" y="4214818"/>
            <a:ext cx="314327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46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я\Desktop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29200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Повседневная жизнь </a:t>
            </a:r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3908" y="72214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Акции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Picture 2" descr="F:\социально-нравственное\rqgOKrmfj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75623"/>
            <a:ext cx="2348326" cy="30424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социально-нравственное\obzOXKgQMY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3453664"/>
            <a:ext cx="1620180" cy="21613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Оля\Desktop\оля\20201107_1122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520280" cy="324036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Фото Оля\Sent\IMG-20200204-WA0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20" y="1091473"/>
            <a:ext cx="2952328" cy="219509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6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40466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Повседневная жизнь</a:t>
            </a:r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773996"/>
            <a:ext cx="411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  <a:latin typeface="Georgia" pitchFamily="18" charset="0"/>
              </a:rPr>
              <a:t>День Космонавтики</a:t>
            </a:r>
            <a:endParaRPr lang="ru-RU" b="1" dirty="0"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pic>
        <p:nvPicPr>
          <p:cNvPr id="5" name="Picture 3" descr="F:\социально-нравственное\20210406_1655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6" y="1269832"/>
            <a:ext cx="3900488" cy="29241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социально-нравственное\20210406_16555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6" t="42182" r="64014" b="20363"/>
          <a:stretch/>
        </p:blipFill>
        <p:spPr bwMode="auto">
          <a:xfrm>
            <a:off x="7020272" y="2890070"/>
            <a:ext cx="1561929" cy="1847507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Оля\AppData\Local\Microsoft\Windows\Temporary Internet Files\Content.Word\20210408_15301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1"/>
          <a:stretch/>
        </p:blipFill>
        <p:spPr bwMode="auto">
          <a:xfrm>
            <a:off x="5580112" y="470689"/>
            <a:ext cx="3123858" cy="226123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Оля\AppData\Local\Microsoft\Windows\Temporary Internet Files\Content.Word\20210408_1530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6622" y="3253572"/>
            <a:ext cx="2506980" cy="18808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201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287344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cap="all" dirty="0">
              <a:ln w="0">
                <a:solidFill>
                  <a:srgbClr val="0033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5" descr="F:\социально-нравственное\IMG-20191211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4664"/>
            <a:ext cx="2914650" cy="218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:\социально-нравственное\огород\20210312_1150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719" y="599729"/>
            <a:ext cx="1728788" cy="2303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F:\социально-нравственное\DSCN33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31" y="3212976"/>
            <a:ext cx="2797175" cy="2097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социально-нравственное\IMG-20191220-WA0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2" y="2348880"/>
            <a:ext cx="2182430" cy="2579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Оля\Desktop\оля\20201210_0810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27" y="2720806"/>
            <a:ext cx="2109418" cy="266091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404664"/>
            <a:ext cx="31683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Семья- это та самая среда, в которой человек учится и сам творит добро.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Georgia" pitchFamily="18" charset="0"/>
              </a:rPr>
              <a:t>Сухомлинский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7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ПРОЕКТ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83671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Georgia" pitchFamily="18" charset="0"/>
              </a:rPr>
              <a:t>Спасибо за внимание!</a:t>
            </a:r>
            <a:endParaRPr lang="ru-RU" sz="44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037" name="Picture 13" descr="C:\Users\Оля\Desktop\PUt4Ymh5S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447" y="1766900"/>
            <a:ext cx="3324200" cy="3324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2910" y="428604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Поэтому духовно-нравственное воспитание дошкольников на сегодняшний день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одна из актуальных и сложнейших проблем, которая должна решаться сегодня всеми, кто имеет отношение к детям. То, что мы заложим в душу ребенка сейчас, проявится позднее, станет его и нашей жизнью. Закладывать основы нравственности,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моральные ценности следует с самого раннего детства, когда формируется характер, отношение к миру, окружающим людям.</a:t>
            </a:r>
            <a:endParaRPr lang="ru-RU" sz="1050" dirty="0" smtClean="0">
              <a:solidFill>
                <a:srgbClr val="002060"/>
              </a:solidFill>
            </a:endParaRPr>
          </a:p>
          <a:p>
            <a:pPr algn="just"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Перспектива в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 детьми заключается в том, чтобы сформировать в их душе чувство причастности к наследию прошлого. Ведь в основе человеческой культуры лежит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духовное начало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714884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Ребенок становится счастливым, как только ощущает к себе искреннюю и бескорыстную любовь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img11"/>
          <p:cNvPicPr>
            <a:picLocks noChangeAspect="1" noChangeArrowheads="1"/>
          </p:cNvPicPr>
          <p:nvPr/>
        </p:nvPicPr>
        <p:blipFill>
          <a:blip r:embed="rId3"/>
          <a:srcRect l="8319" t="35757" r="8288" b="7878"/>
          <a:stretch>
            <a:fillRect/>
          </a:stretch>
        </p:blipFill>
        <p:spPr bwMode="auto">
          <a:xfrm>
            <a:off x="2500298" y="3214686"/>
            <a:ext cx="4143404" cy="15716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4612" y="428604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nstantia" pitchFamily="18" charset="0"/>
              </a:rPr>
              <a:t>Формы работы</a:t>
            </a:r>
            <a:endParaRPr lang="ru-RU" sz="20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928670"/>
            <a:ext cx="70009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Чтение народных и авторских сказок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Серия занятий «Дорогою добра»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Знакомство с православными и народными праздниками День России, День Народного Единства,  Рождество, Масленица, Пасха и др.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Беседы и ситуативные разговоры о семье и членах семьи, о добре и зле, о жадности и щедрости, о милосердии, дружбе и взаимопомощи; о безопасности; о России и о малой Родине.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Тематические выставки детского творчества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 Участие в акциях, конкурсах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Досуги, развлечения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Просмотр мультфильмов, презентаций, слушание музыки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Игры: словесные, дидактические, сюжетно-ролевые, подвижные, театрализованные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Constantia" pitchFamily="18" charset="0"/>
              </a:rPr>
              <a:t>Тематические акции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" name="Picture 1" descr="20200113_103526"/>
          <p:cNvPicPr>
            <a:picLocks noChangeAspect="1" noChangeArrowheads="1"/>
          </p:cNvPicPr>
          <p:nvPr/>
        </p:nvPicPr>
        <p:blipFill>
          <a:blip r:embed="rId3" cstate="print"/>
          <a:srcRect t="15203" r="19064"/>
          <a:stretch>
            <a:fillRect/>
          </a:stretch>
        </p:blipFill>
        <p:spPr bwMode="auto">
          <a:xfrm>
            <a:off x="7715272" y="2285992"/>
            <a:ext cx="1071570" cy="14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https://avatars.mds.yandex.net/get-images-cbir/4100498/1MsWOolqkK-EEQnDaHreew9473/o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6" descr="https://s0.slide-share.ru/s_slide/60b56fc0d4e5fd2f7958d8abc60a6247/ad919cd0-24ff-48b2-b4ee-b0c471aa233a.jpe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3725" y="2062163"/>
            <a:ext cx="2808288" cy="13668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02073" y="2276872"/>
            <a:ext cx="273985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>
                <a:ln w="0">
                  <a:solidFill>
                    <a:srgbClr val="00589A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Нравственное</a:t>
            </a:r>
          </a:p>
          <a:p>
            <a:pPr algn="ctr">
              <a:defRPr/>
            </a:pPr>
            <a:r>
              <a:rPr lang="ru-RU" sz="2400" b="1" cap="all" dirty="0">
                <a:ln w="0">
                  <a:solidFill>
                    <a:srgbClr val="00589A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воспитание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92234" y="572695"/>
            <a:ext cx="283154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>
                <a:ln w="0">
                  <a:solidFill>
                    <a:srgbClr val="00589A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Учебная</a:t>
            </a:r>
          </a:p>
          <a:p>
            <a:pPr algn="ctr">
              <a:defRPr/>
            </a:pPr>
            <a:r>
              <a:rPr lang="ru-RU" sz="2400" b="1" cap="all" dirty="0">
                <a:ln w="0">
                  <a:solidFill>
                    <a:srgbClr val="00589A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деятельность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2276871"/>
            <a:ext cx="283154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>
                <a:ln w="0">
                  <a:solidFill>
                    <a:srgbClr val="00589A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Игровая</a:t>
            </a:r>
          </a:p>
          <a:p>
            <a:pPr algn="ctr">
              <a:defRPr/>
            </a:pPr>
            <a:r>
              <a:rPr lang="ru-RU" sz="2400" b="1" cap="all" dirty="0">
                <a:ln w="0">
                  <a:solidFill>
                    <a:srgbClr val="00589A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деятельность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4744" y="4038163"/>
            <a:ext cx="290605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>
                <a:ln w="0">
                  <a:solidFill>
                    <a:srgbClr val="00589A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Повседневная </a:t>
            </a:r>
          </a:p>
          <a:p>
            <a:pPr algn="ctr">
              <a:defRPr/>
            </a:pPr>
            <a:r>
              <a:rPr lang="ru-RU" sz="2400" b="1" cap="all" dirty="0">
                <a:ln w="0">
                  <a:solidFill>
                    <a:srgbClr val="00589A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жизнь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2276872"/>
            <a:ext cx="27465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>
                <a:ln w="0">
                  <a:solidFill>
                    <a:srgbClr val="00589A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Трудовая </a:t>
            </a:r>
          </a:p>
          <a:p>
            <a:pPr algn="ctr">
              <a:defRPr/>
            </a:pPr>
            <a:r>
              <a:rPr lang="ru-RU" sz="2400" b="1" cap="all" dirty="0">
                <a:ln w="0">
                  <a:solidFill>
                    <a:srgbClr val="00589A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деятельность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6096000" y="2382838"/>
            <a:ext cx="492125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2484438" y="2382838"/>
            <a:ext cx="492125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4317206" y="1531145"/>
            <a:ext cx="492125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4361656" y="3620295"/>
            <a:ext cx="492125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4612" y="221696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Учебная деятельность</a:t>
            </a:r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5" name="Picture 6" descr="E:\Фото Оля\Sent\IMG-20201124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500042"/>
            <a:ext cx="1785950" cy="236074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Оля\Desktop\оля\20201124_1017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1824331" cy="242889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Алексей\Desktop\Тюльпанчик\Фото\IMG_20191211_093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143248"/>
            <a:ext cx="2879065" cy="215837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Фото Оля\Sent\IMG-20201029-WA0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642918"/>
            <a:ext cx="1733152" cy="231086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Оля\Desktop\оля\IMG-20201117-WA000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61249"/>
            <a:ext cx="1743491" cy="23799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" name="Picture 3" descr="C:\Users\Оля\Desktop\Телефон\IMG_20200227_0932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061249"/>
            <a:ext cx="1797715" cy="239695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20201217_16270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4572000" y="928670"/>
            <a:ext cx="2286016" cy="17145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03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o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2859" y="24803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Учебная деятельность</a:t>
            </a:r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67" y="432701"/>
            <a:ext cx="1652926" cy="2536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 descr="C:\Users\Оля\Desktop\оля\20201112_0918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642918"/>
            <a:ext cx="1786255" cy="233003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Оля\Desktop\оля\20201217_16095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071810"/>
            <a:ext cx="1786255" cy="23799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3" name="Рисунок 12" descr="G:\социально-нравственное\огород\20210322_09301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500042"/>
            <a:ext cx="1785950" cy="235745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457" name="Picture 1" descr="20201222_0900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4526664" y="3331460"/>
            <a:ext cx="2448125" cy="192882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16216" y="914054"/>
            <a:ext cx="2085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3" y="57148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7" y="33265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Игровая деятельность</a:t>
            </a:r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5" name="Рисунок 14" descr="G:\Camera\20191105_1600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928670"/>
            <a:ext cx="2143140" cy="142876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286512" y="500042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nstantia" pitchFamily="18" charset="0"/>
              </a:rPr>
              <a:t>Собери </a:t>
            </a:r>
            <a:r>
              <a:rPr lang="ru-RU" sz="1600" b="1" dirty="0" err="1" smtClean="0">
                <a:solidFill>
                  <a:srgbClr val="002060"/>
                </a:solidFill>
                <a:latin typeface="Constantia" pitchFamily="18" charset="0"/>
              </a:rPr>
              <a:t>пазлы</a:t>
            </a:r>
            <a:endParaRPr lang="ru-RU" sz="16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7" name="Рисунок 16" descr="G:\Camera\20191106_095736.jpg"/>
          <p:cNvPicPr/>
          <p:nvPr/>
        </p:nvPicPr>
        <p:blipFill>
          <a:blip r:embed="rId4" cstate="print"/>
          <a:srcRect l="10186" t="15677" r="10436" b="4988"/>
          <a:stretch>
            <a:fillRect/>
          </a:stretch>
        </p:blipFill>
        <p:spPr bwMode="auto">
          <a:xfrm>
            <a:off x="6500826" y="2857496"/>
            <a:ext cx="1500198" cy="200026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215074" y="2500306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nstantia" pitchFamily="18" charset="0"/>
              </a:rPr>
              <a:t>Солнышко речистое</a:t>
            </a:r>
            <a:endParaRPr lang="ru-RU" sz="16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9" name="Рисунок 18" descr="G:\социально-нравственное\огород\20210311_1551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00042"/>
            <a:ext cx="1500198" cy="221457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0" name="Рисунок 19" descr="img7"/>
          <p:cNvPicPr/>
          <p:nvPr/>
        </p:nvPicPr>
        <p:blipFill>
          <a:blip r:embed="rId6"/>
          <a:srcRect l="13533" t="30981" r="50752" b="11043"/>
          <a:stretch>
            <a:fillRect/>
          </a:stretch>
        </p:blipFill>
        <p:spPr bwMode="auto">
          <a:xfrm>
            <a:off x="4286248" y="1071546"/>
            <a:ext cx="1857388" cy="206105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1" name="Picture 3" descr="C:\Users\Оля\Desktop\оля\20201106_1034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071546"/>
            <a:ext cx="1660933" cy="221457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" descr="20201215_161042"/>
          <p:cNvPicPr>
            <a:picLocks noChangeAspect="1" noChangeArrowheads="1"/>
          </p:cNvPicPr>
          <p:nvPr/>
        </p:nvPicPr>
        <p:blipFill>
          <a:blip r:embed="rId8" cstate="print"/>
          <a:srcRect l="14836" r="6528"/>
          <a:stretch>
            <a:fillRect/>
          </a:stretch>
        </p:blipFill>
        <p:spPr bwMode="auto">
          <a:xfrm rot="5400000">
            <a:off x="464314" y="3393282"/>
            <a:ext cx="1928825" cy="17145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785786" y="292893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7409" name="Picture 1" descr="20201217_16254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3652833" y="3633787"/>
            <a:ext cx="2019299" cy="16097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428860" y="3857628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nstantia" pitchFamily="18" charset="0"/>
              </a:rPr>
              <a:t>Собери елочку из ладошек</a:t>
            </a:r>
            <a:endParaRPr lang="ru-RU" sz="1600" b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лексей\Desktop\Тюльпанчик\Фото\мы играем\IMG-20191108-WA000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8670"/>
            <a:ext cx="2389374" cy="44419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лексей\Desktop\Тюльпанчик\Фото\мы играем\IMG-20191121-WA0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3" r="17361"/>
          <a:stretch>
            <a:fillRect/>
          </a:stretch>
        </p:blipFill>
        <p:spPr bwMode="auto">
          <a:xfrm>
            <a:off x="6143636" y="1714488"/>
            <a:ext cx="2433960" cy="3502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40466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Игровая деятельность</a:t>
            </a:r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7" name="Рисунок 6" descr="C:\Users\Оля\Desktop\оля\IMG-20200923-WA000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47"/>
          <a:stretch/>
        </p:blipFill>
        <p:spPr bwMode="auto">
          <a:xfrm>
            <a:off x="3286116" y="1571612"/>
            <a:ext cx="2500330" cy="3784461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00364" y="785794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Всех излечит исцелит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Добрый доктор Айболит</a:t>
            </a:r>
            <a:endParaRPr lang="ru-RU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8" y="100010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Полоса препятствий</a:t>
            </a:r>
            <a:endParaRPr lang="ru-RU" b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370</Words>
  <Application>Microsoft Office PowerPoint</Application>
  <PresentationFormat>Экран (4:3)</PresentationFormat>
  <Paragraphs>95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69</cp:revision>
  <dcterms:modified xsi:type="dcterms:W3CDTF">2022-03-14T12:47:02Z</dcterms:modified>
</cp:coreProperties>
</file>