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7193" autoAdjust="0"/>
  </p:normalViewPr>
  <p:slideViewPr>
    <p:cSldViewPr>
      <p:cViewPr varScale="1">
        <p:scale>
          <a:sx n="101" d="100"/>
          <a:sy n="101" d="100"/>
        </p:scale>
        <p:origin x="190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694" y="-9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E6A06-F6F8-462C-BDD0-3F191068EF2C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00A71-4162-4BD3-8F6B-6481B7D53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356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00A71-4162-4BD3-8F6B-6481B7D534B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928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00A71-4162-4BD3-8F6B-6481B7D534B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716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00A71-4162-4BD3-8F6B-6481B7D534B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561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00A71-4162-4BD3-8F6B-6481B7D534B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643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00A71-4162-4BD3-8F6B-6481B7D534B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455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00A71-4162-4BD3-8F6B-6481B7D534B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819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B00A71-4162-4BD3-8F6B-6481B7D534B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790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6AD6-E885-4C53-AA0F-FFE35459DB37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F49-DABB-468D-80EB-1791E49F1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6AD6-E885-4C53-AA0F-FFE35459DB37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F49-DABB-468D-80EB-1791E49F1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6AD6-E885-4C53-AA0F-FFE35459DB37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F49-DABB-468D-80EB-1791E49F1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6AD6-E885-4C53-AA0F-FFE35459DB37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F49-DABB-468D-80EB-1791E49F1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6AD6-E885-4C53-AA0F-FFE35459DB37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F49-DABB-468D-80EB-1791E49F1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6AD6-E885-4C53-AA0F-FFE35459DB37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F49-DABB-468D-80EB-1791E49F1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6AD6-E885-4C53-AA0F-FFE35459DB37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F49-DABB-468D-80EB-1791E49F1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6AD6-E885-4C53-AA0F-FFE35459DB37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F49-DABB-468D-80EB-1791E49F1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6AD6-E885-4C53-AA0F-FFE35459DB37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F49-DABB-468D-80EB-1791E49F1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6AD6-E885-4C53-AA0F-FFE35459DB37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F49-DABB-468D-80EB-1791E49F1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6AD6-E885-4C53-AA0F-FFE35459DB37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F49-DABB-468D-80EB-1791E49F15A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1A46AD6-E885-4C53-AA0F-FFE35459DB37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FCFCF49-DABB-468D-80EB-1791E49F15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846640" cy="792088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Сидим </a:t>
            </a:r>
            <a:r>
              <a:rPr lang="ru-RU" sz="3200" b="1" i="1" dirty="0">
                <a:solidFill>
                  <a:srgbClr val="FF0000"/>
                </a:solidFill>
              </a:rPr>
              <a:t>дома, не скучаем, все здоровье укрепляем</a:t>
            </a:r>
            <a:r>
              <a:rPr lang="ru-RU" sz="3200" b="1" i="1" dirty="0" smtClean="0">
                <a:solidFill>
                  <a:srgbClr val="FF0000"/>
                </a:solidFill>
              </a:rPr>
              <a:t>!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3608" y="1772816"/>
            <a:ext cx="6368752" cy="3816424"/>
          </a:xfrm>
        </p:spPr>
        <p:txBody>
          <a:bodyPr>
            <a:noAutofit/>
          </a:bodyPr>
          <a:lstStyle/>
          <a:p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Уважаемые 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родители утреннюю зарядку с самого раннего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возраста 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Вашего ребёнка можно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сделать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домашней традицией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Лучше 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просто показать ребёнку, </a:t>
            </a:r>
            <a:endPara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как нужно делать, </a:t>
            </a:r>
            <a:endPara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 принять 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активное участие в самом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процессе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Вам лишние  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занятия не повредят, а детям гораздо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интереснее делать 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зарядку </a:t>
            </a: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вместе!</a:t>
            </a:r>
            <a:r>
              <a:rPr lang="ru-RU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7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0" i="1" dirty="0">
                <a:solidFill>
                  <a:srgbClr val="FF0000"/>
                </a:solidFill>
              </a:rPr>
              <a:t>Будьте здоровы и помните: «Чтобы сделать ребёнка умным и рассудительным сделайте его крепким и здоровым</a:t>
            </a:r>
            <a:r>
              <a:rPr lang="ru-RU" sz="2000" b="0" i="1" dirty="0" smtClean="0">
                <a:solidFill>
                  <a:srgbClr val="FF0000"/>
                </a:solidFill>
              </a:rPr>
              <a:t>»!</a:t>
            </a:r>
            <a:br>
              <a:rPr lang="ru-RU" sz="2000" b="0" i="1" dirty="0" smtClean="0">
                <a:solidFill>
                  <a:srgbClr val="FF0000"/>
                </a:solidFill>
              </a:rPr>
            </a:br>
            <a:r>
              <a:rPr lang="ru-RU" sz="2000" b="0" i="1" dirty="0">
                <a:solidFill>
                  <a:srgbClr val="FF0000"/>
                </a:solidFill>
              </a:rPr>
              <a:t> </a:t>
            </a:r>
            <a:r>
              <a:rPr lang="ru-RU" sz="2000" b="0" i="1" dirty="0" smtClean="0">
                <a:solidFill>
                  <a:srgbClr val="FF0000"/>
                </a:solidFill>
              </a:rPr>
              <a:t>                                                                                                Ж</a:t>
            </a:r>
            <a:r>
              <a:rPr lang="ru-RU" sz="2000" b="0" i="1" dirty="0">
                <a:solidFill>
                  <a:srgbClr val="FF0000"/>
                </a:solidFill>
              </a:rPr>
              <a:t>. Руссо.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i="1" dirty="0" smtClean="0">
                <a:solidFill>
                  <a:srgbClr val="FF0000"/>
                </a:solidFill>
              </a:rPr>
              <a:t>Для дневной разминки предлагаю подвигаться вместе с весёлыми 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Чудариками</a:t>
            </a:r>
            <a:r>
              <a:rPr lang="ru-RU" sz="2400" b="1" i="1" dirty="0" smtClean="0">
                <a:solidFill>
                  <a:srgbClr val="FF0000"/>
                </a:solidFill>
              </a:rPr>
              <a:t>.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384" y="1543263"/>
            <a:ext cx="5723681" cy="3219571"/>
          </a:xfrm>
          <a:prstGeom prst="rect">
            <a:avLst/>
          </a:prstGeom>
          <a:noFill/>
          <a:ln w="28575">
            <a:solidFill>
              <a:srgbClr val="0070C0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04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040" y="1573611"/>
            <a:ext cx="8280920" cy="5256584"/>
          </a:xfrm>
        </p:spPr>
        <p:txBody>
          <a:bodyPr/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/>
              <a:t/>
            </a:r>
            <a:br>
              <a:rPr lang="ru-RU" b="0" dirty="0"/>
            </a:b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0152" y="1484784"/>
            <a:ext cx="2746648" cy="49988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b="1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" name="Рисунок 6" descr="C:\Users\DELL\Desktop\куп3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4968552" cy="619152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5580112" y="692696"/>
            <a:ext cx="3203848" cy="452431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ru-RU" b="1" i="1" dirty="0" smtClean="0">
              <a:solidFill>
                <a:srgbClr val="FF0000"/>
              </a:solidFill>
            </a:endParaRPr>
          </a:p>
          <a:p>
            <a:pPr algn="ctr"/>
            <a:endParaRPr lang="ru-RU" b="1" i="1" dirty="0">
              <a:solidFill>
                <a:srgbClr val="FF0000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Для детей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дошкольного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возраста </a:t>
            </a:r>
            <a:endParaRPr lang="ru-RU" sz="2800" b="1" i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2800" b="1" i="1" u="sng" dirty="0" smtClean="0">
                <a:solidFill>
                  <a:srgbClr val="FF0000"/>
                </a:solidFill>
              </a:rPr>
              <a:t>от </a:t>
            </a:r>
            <a:r>
              <a:rPr lang="ru-RU" sz="2800" b="1" i="1" u="sng" dirty="0">
                <a:solidFill>
                  <a:srgbClr val="FF0000"/>
                </a:solidFill>
              </a:rPr>
              <a:t>3 </a:t>
            </a:r>
            <a:r>
              <a:rPr lang="ru-RU" sz="2800" b="1" i="1" u="sng" dirty="0" smtClean="0">
                <a:solidFill>
                  <a:srgbClr val="FF0000"/>
                </a:solidFill>
              </a:rPr>
              <a:t>до </a:t>
            </a:r>
            <a:r>
              <a:rPr lang="ru-RU" sz="2800" b="1" i="1" u="sng" dirty="0">
                <a:solidFill>
                  <a:srgbClr val="FF0000"/>
                </a:solidFill>
              </a:rPr>
              <a:t>5 </a:t>
            </a:r>
            <a:r>
              <a:rPr lang="ru-RU" sz="2800" b="1" i="1" u="sng" dirty="0" smtClean="0">
                <a:solidFill>
                  <a:srgbClr val="FF0000"/>
                </a:solidFill>
              </a:rPr>
              <a:t>лет</a:t>
            </a:r>
          </a:p>
          <a:p>
            <a:pPr algn="ctr"/>
            <a:endParaRPr lang="ru-RU" sz="2400" b="1" i="1" dirty="0">
              <a:solidFill>
                <a:srgbClr val="FF0000"/>
              </a:solidFill>
            </a:endParaRPr>
          </a:p>
          <a:p>
            <a:pPr algn="ctr"/>
            <a:endParaRPr lang="ru-RU" sz="2000" b="1" i="1" dirty="0" smtClean="0">
              <a:solidFill>
                <a:srgbClr val="002060"/>
              </a:solidFill>
            </a:endParaRPr>
          </a:p>
          <a:p>
            <a:pPr algn="ctr"/>
            <a:endParaRPr lang="ru-RU" sz="2400" b="1" i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Дозировка </a:t>
            </a: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упражнений</a:t>
            </a:r>
            <a:endParaRPr lang="ru-RU" sz="2400" b="1" i="1" u="sng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i="1" u="sng" dirty="0" smtClean="0">
                <a:solidFill>
                  <a:srgbClr val="002060"/>
                </a:solidFill>
              </a:rPr>
              <a:t>от 4 до 6 раз</a:t>
            </a:r>
            <a:endParaRPr lang="ru-RU" sz="2400" b="1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94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-891480"/>
            <a:ext cx="4032448" cy="5760640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/>
            <a:r>
              <a:rPr lang="ru-RU" sz="2400" i="1" dirty="0" smtClean="0">
                <a:solidFill>
                  <a:srgbClr val="FF0000"/>
                </a:solidFill>
              </a:rPr>
              <a:t>Утренняя гимнастика для детей </a:t>
            </a:r>
            <a:br>
              <a:rPr lang="ru-RU" sz="2400" i="1" dirty="0" smtClean="0">
                <a:solidFill>
                  <a:srgbClr val="FF0000"/>
                </a:solidFill>
              </a:rPr>
            </a:br>
            <a:r>
              <a:rPr lang="ru-RU" sz="2400" i="1" dirty="0" smtClean="0">
                <a:solidFill>
                  <a:srgbClr val="FF0000"/>
                </a:solidFill>
              </a:rPr>
              <a:t>от 5 до 7 лет</a:t>
            </a:r>
            <a:br>
              <a:rPr lang="ru-RU" sz="2400" i="1" dirty="0" smtClean="0">
                <a:solidFill>
                  <a:srgbClr val="FF0000"/>
                </a:solidFill>
              </a:rPr>
            </a:br>
            <a:r>
              <a:rPr lang="ru-RU" sz="2800" dirty="0">
                <a:solidFill>
                  <a:srgbClr val="FF0000"/>
                </a:solidFill>
              </a:rPr>
              <a:t/>
            </a:r>
            <a:br>
              <a:rPr lang="ru-RU" sz="2800" dirty="0">
                <a:solidFill>
                  <a:srgbClr val="FF0000"/>
                </a:solidFill>
              </a:rPr>
            </a:br>
            <a:r>
              <a:rPr lang="ru-RU" sz="2400" b="0" i="1" dirty="0" smtClean="0">
                <a:solidFill>
                  <a:srgbClr val="002060"/>
                </a:solidFill>
              </a:rPr>
              <a:t>Дозировка упражнений</a:t>
            </a:r>
            <a:br>
              <a:rPr lang="ru-RU" sz="2400" b="0" i="1" dirty="0" smtClean="0">
                <a:solidFill>
                  <a:srgbClr val="002060"/>
                </a:solidFill>
              </a:rPr>
            </a:br>
            <a:r>
              <a:rPr lang="ru-RU" sz="2400" b="0" i="1" u="sng" dirty="0" smtClean="0">
                <a:solidFill>
                  <a:srgbClr val="002060"/>
                </a:solidFill>
              </a:rPr>
              <a:t>от 6 до 8 раз.</a:t>
            </a:r>
            <a:br>
              <a:rPr lang="ru-RU" sz="2400" b="0" i="1" u="sng" dirty="0" smtClean="0">
                <a:solidFill>
                  <a:srgbClr val="002060"/>
                </a:solidFill>
              </a:rPr>
            </a:br>
            <a:r>
              <a:rPr lang="ru-RU" sz="2000" b="0" dirty="0" smtClean="0">
                <a:solidFill>
                  <a:srgbClr val="002060"/>
                </a:solidFill>
              </a:rPr>
              <a:t> </a:t>
            </a:r>
            <a:br>
              <a:rPr lang="ru-RU" sz="2000" b="0" dirty="0" smtClean="0">
                <a:solidFill>
                  <a:srgbClr val="002060"/>
                </a:solidFill>
              </a:rPr>
            </a:br>
            <a:r>
              <a:rPr lang="ru-RU" sz="2000" b="0" i="1" dirty="0" smtClean="0">
                <a:solidFill>
                  <a:srgbClr val="002060"/>
                </a:solidFill>
              </a:rPr>
              <a:t>Разучивание комплекса </a:t>
            </a:r>
            <a:br>
              <a:rPr lang="ru-RU" sz="2000" b="0" i="1" dirty="0" smtClean="0">
                <a:solidFill>
                  <a:srgbClr val="002060"/>
                </a:solidFill>
              </a:rPr>
            </a:br>
            <a:r>
              <a:rPr lang="ru-RU" sz="2000" b="0" i="1" dirty="0" smtClean="0">
                <a:solidFill>
                  <a:srgbClr val="002060"/>
                </a:solidFill>
              </a:rPr>
              <a:t>можно начать </a:t>
            </a:r>
            <a:br>
              <a:rPr lang="ru-RU" sz="2000" b="0" i="1" dirty="0" smtClean="0">
                <a:solidFill>
                  <a:srgbClr val="002060"/>
                </a:solidFill>
              </a:rPr>
            </a:br>
            <a:r>
              <a:rPr lang="ru-RU" sz="2000" b="0" i="1" u="sng" dirty="0" smtClean="0">
                <a:solidFill>
                  <a:srgbClr val="002060"/>
                </a:solidFill>
              </a:rPr>
              <a:t>с 6 – 7 упражнений </a:t>
            </a:r>
            <a:r>
              <a:rPr lang="ru-RU" sz="2000" b="0" i="1" dirty="0" smtClean="0">
                <a:solidFill>
                  <a:srgbClr val="002060"/>
                </a:solidFill>
              </a:rPr>
              <a:t/>
            </a:r>
            <a:br>
              <a:rPr lang="ru-RU" sz="2000" b="0" i="1" dirty="0" smtClean="0">
                <a:solidFill>
                  <a:srgbClr val="002060"/>
                </a:solidFill>
              </a:rPr>
            </a:br>
            <a:r>
              <a:rPr lang="ru-RU" sz="2000" b="0" i="1" dirty="0" smtClean="0">
                <a:solidFill>
                  <a:srgbClr val="002060"/>
                </a:solidFill>
              </a:rPr>
              <a:t>и постепенно выполнять </a:t>
            </a:r>
            <a:br>
              <a:rPr lang="ru-RU" sz="2000" b="0" i="1" dirty="0" smtClean="0">
                <a:solidFill>
                  <a:srgbClr val="002060"/>
                </a:solidFill>
              </a:rPr>
            </a:br>
            <a:r>
              <a:rPr lang="ru-RU" sz="2000" b="0" i="1" dirty="0" smtClean="0">
                <a:solidFill>
                  <a:srgbClr val="002060"/>
                </a:solidFill>
              </a:rPr>
              <a:t>весь комплекс</a:t>
            </a:r>
            <a:r>
              <a:rPr lang="ru-RU" sz="2000" b="0" dirty="0" smtClean="0">
                <a:solidFill>
                  <a:srgbClr val="002060"/>
                </a:solidFill>
              </a:rPr>
              <a:t>.</a:t>
            </a:r>
            <a:endParaRPr lang="ru-RU" sz="2000" b="0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C:\Users\DELL\Desktop\5 уг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03"/>
          <a:stretch/>
        </p:blipFill>
        <p:spPr bwMode="auto">
          <a:xfrm>
            <a:off x="323528" y="332656"/>
            <a:ext cx="4320480" cy="6192688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 flipV="1">
            <a:off x="4788024" y="332656"/>
            <a:ext cx="3888432" cy="3096344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823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DELL\Desktop\6 уг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34" y="346749"/>
            <a:ext cx="4104456" cy="599897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pic>
        <p:nvPicPr>
          <p:cNvPr id="7" name="Объект 6" descr="C:\Users\DELL\Desktop\7 у з.jpg"/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6749"/>
            <a:ext cx="4104456" cy="599897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196593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5489" y="260648"/>
            <a:ext cx="4392489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100" b="0" i="1" dirty="0" smtClean="0">
                <a:solidFill>
                  <a:srgbClr val="0070C0"/>
                </a:solidFill>
              </a:rPr>
              <a:t>По окончанию зарядки, переходим к водным процедурам!</a:t>
            </a:r>
            <a:endParaRPr lang="ru-RU" sz="3100" b="0" i="1" dirty="0">
              <a:solidFill>
                <a:srgbClr val="0070C0"/>
              </a:solidFill>
            </a:endParaRPr>
          </a:p>
        </p:txBody>
      </p:sp>
      <p:pic>
        <p:nvPicPr>
          <p:cNvPr id="6" name="Объект 5" descr="C:\Users\DELL\Desktop\8 у з.jp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4176464" cy="626469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pic>
        <p:nvPicPr>
          <p:cNvPr id="1035" name="Picture 11" descr="C:\Users\DELL\Desktop\в пр 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780928"/>
            <a:ext cx="2867340" cy="3096345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56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149080"/>
            <a:ext cx="8173536" cy="1885960"/>
          </a:xfrm>
        </p:spPr>
        <p:txBody>
          <a:bodyPr>
            <a:normAutofit/>
          </a:bodyPr>
          <a:lstStyle/>
          <a:p>
            <a:pPr marL="0" indent="0" algn="ctr"/>
            <a:r>
              <a:rPr lang="ru-RU" sz="2400" i="1" dirty="0">
                <a:solidFill>
                  <a:srgbClr val="C00000"/>
                </a:solidFill>
              </a:rPr>
              <a:t>Сделайте вместе с </a:t>
            </a:r>
            <a:r>
              <a:rPr lang="ru-RU" sz="2400" i="1" dirty="0" smtClean="0">
                <a:solidFill>
                  <a:srgbClr val="C00000"/>
                </a:solidFill>
              </a:rPr>
              <a:t>детьми простые упражнения игрового </a:t>
            </a:r>
            <a:r>
              <a:rPr lang="ru-RU" sz="2400" i="1" dirty="0" err="1" smtClean="0">
                <a:solidFill>
                  <a:srgbClr val="C00000"/>
                </a:solidFill>
              </a:rPr>
              <a:t>стретчингка</a:t>
            </a:r>
            <a:r>
              <a:rPr lang="ru-RU" sz="2400" i="1" dirty="0" smtClean="0">
                <a:solidFill>
                  <a:srgbClr val="C00000"/>
                </a:solidFill>
              </a:rPr>
              <a:t>: </a:t>
            </a:r>
            <a:br>
              <a:rPr lang="ru-RU" sz="2400" i="1" dirty="0" smtClean="0">
                <a:solidFill>
                  <a:srgbClr val="C00000"/>
                </a:solidFill>
              </a:rPr>
            </a:b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ru-RU" b="1" i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ru-RU" b="1" i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8000" b="1" i="1" dirty="0" smtClean="0">
                <a:solidFill>
                  <a:srgbClr val="C00000"/>
                </a:solidFill>
              </a:rPr>
              <a:t>Упражнения игрового </a:t>
            </a:r>
            <a:r>
              <a:rPr lang="ru-RU" sz="8000" b="1" i="1" dirty="0" err="1" smtClean="0">
                <a:solidFill>
                  <a:srgbClr val="C00000"/>
                </a:solidFill>
              </a:rPr>
              <a:t>стретчинга</a:t>
            </a:r>
            <a:r>
              <a:rPr lang="ru-RU" sz="6700" b="1" i="1" dirty="0" smtClean="0">
                <a:solidFill>
                  <a:srgbClr val="C00000"/>
                </a:solidFill>
              </a:rPr>
              <a:t>. </a:t>
            </a:r>
            <a:endParaRPr lang="ru-RU" sz="6700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sz="5000" b="1" i="1" u="sng" dirty="0" smtClean="0">
                <a:solidFill>
                  <a:srgbClr val="C00000"/>
                </a:solidFill>
              </a:rPr>
              <a:t>Игровой </a:t>
            </a:r>
            <a:r>
              <a:rPr lang="ru-RU" sz="5000" b="1" i="1" u="sng" dirty="0" err="1" smtClean="0">
                <a:solidFill>
                  <a:srgbClr val="C00000"/>
                </a:solidFill>
              </a:rPr>
              <a:t>стретчинг</a:t>
            </a:r>
            <a:r>
              <a:rPr lang="ru-RU" sz="5000" b="1" i="1" dirty="0" smtClean="0">
                <a:solidFill>
                  <a:srgbClr val="C00000"/>
                </a:solidFill>
              </a:rPr>
              <a:t>  </a:t>
            </a:r>
            <a:r>
              <a:rPr lang="ru-RU" i="1" dirty="0" smtClean="0">
                <a:solidFill>
                  <a:srgbClr val="C00000"/>
                </a:solidFill>
              </a:rPr>
              <a:t>-</a:t>
            </a:r>
            <a:r>
              <a:rPr lang="ru-RU" dirty="0"/>
              <a:t> </a:t>
            </a:r>
            <a:r>
              <a:rPr lang="ru-RU" dirty="0" smtClean="0"/>
              <a:t> </a:t>
            </a:r>
            <a:r>
              <a:rPr lang="ru-RU" sz="3800" b="1" i="1" dirty="0" smtClean="0">
                <a:solidFill>
                  <a:srgbClr val="002060"/>
                </a:solidFill>
              </a:rPr>
              <a:t>это </a:t>
            </a:r>
            <a:r>
              <a:rPr lang="ru-RU" sz="3800" b="1" i="1" dirty="0">
                <a:solidFill>
                  <a:srgbClr val="002060"/>
                </a:solidFill>
              </a:rPr>
              <a:t>специально подобранные упражнения на </a:t>
            </a:r>
            <a:endParaRPr lang="ru-RU" sz="38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3800" b="1" i="1" dirty="0" smtClean="0">
                <a:solidFill>
                  <a:srgbClr val="002060"/>
                </a:solidFill>
              </a:rPr>
              <a:t>растяжку </a:t>
            </a:r>
            <a:r>
              <a:rPr lang="ru-RU" sz="3800" b="1" i="1" dirty="0">
                <a:solidFill>
                  <a:srgbClr val="002060"/>
                </a:solidFill>
              </a:rPr>
              <a:t>мышц, проводимые с детьми в игровой форме</a:t>
            </a:r>
            <a:r>
              <a:rPr lang="ru-RU" sz="3800" b="1" i="1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ru-RU" sz="38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i="1" dirty="0">
                <a:solidFill>
                  <a:srgbClr val="002060"/>
                </a:solidFill>
              </a:rPr>
              <a:t> 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5000" b="1" i="1" u="sng" dirty="0">
                <a:solidFill>
                  <a:srgbClr val="FF0000"/>
                </a:solidFill>
              </a:rPr>
              <a:t>Польза </a:t>
            </a:r>
            <a:r>
              <a:rPr lang="ru-RU" sz="5000" b="1" i="1" u="sng" dirty="0" err="1">
                <a:solidFill>
                  <a:srgbClr val="FF0000"/>
                </a:solidFill>
              </a:rPr>
              <a:t>стретчинга</a:t>
            </a:r>
            <a:r>
              <a:rPr lang="ru-RU" sz="3800" i="1" dirty="0">
                <a:solidFill>
                  <a:srgbClr val="FF0000"/>
                </a:solidFill>
              </a:rPr>
              <a:t>:</a:t>
            </a:r>
          </a:p>
          <a:p>
            <a:pPr marL="0" lvl="0" indent="0">
              <a:buNone/>
            </a:pPr>
            <a:endParaRPr lang="ru-RU" b="1" i="1" dirty="0" smtClean="0"/>
          </a:p>
          <a:p>
            <a:pPr marL="0" lvl="0" indent="0">
              <a:buNone/>
            </a:pPr>
            <a:r>
              <a:rPr lang="ru-RU" sz="3800" b="1" i="1" dirty="0" smtClean="0">
                <a:solidFill>
                  <a:srgbClr val="002060"/>
                </a:solidFill>
              </a:rPr>
              <a:t>У </a:t>
            </a:r>
            <a:r>
              <a:rPr lang="ru-RU" sz="3800" b="1" i="1" dirty="0">
                <a:solidFill>
                  <a:srgbClr val="002060"/>
                </a:solidFill>
              </a:rPr>
              <a:t>детей исчезают комплексы, связанные с физическим несовершенством тела, неумением им управлять.</a:t>
            </a:r>
            <a:endParaRPr lang="ru-RU" sz="3800" b="1" dirty="0">
              <a:solidFill>
                <a:srgbClr val="002060"/>
              </a:solidFill>
            </a:endParaRPr>
          </a:p>
          <a:p>
            <a:pPr marL="0" lvl="0" indent="0">
              <a:buNone/>
            </a:pPr>
            <a:r>
              <a:rPr lang="ru-RU" sz="3800" b="1" i="1" dirty="0">
                <a:solidFill>
                  <a:srgbClr val="002060"/>
                </a:solidFill>
              </a:rPr>
              <a:t>Упражнения направлены на профилактику различных деформаций позвоночника, укрепление его связочного аппарата, формирование правильной осанки.</a:t>
            </a:r>
            <a:endParaRPr lang="ru-RU" sz="3800" b="1" dirty="0">
              <a:solidFill>
                <a:srgbClr val="002060"/>
              </a:solidFill>
            </a:endParaRPr>
          </a:p>
          <a:p>
            <a:pPr marL="0" lvl="0" indent="0">
              <a:buNone/>
            </a:pPr>
            <a:r>
              <a:rPr lang="ru-RU" sz="3800" b="1" i="1" dirty="0">
                <a:solidFill>
                  <a:srgbClr val="002060"/>
                </a:solidFill>
              </a:rPr>
              <a:t>Развиваются эластичность мышц, координация движений, воспитываются выносливость и старательность.</a:t>
            </a:r>
            <a:endParaRPr lang="ru-RU" sz="3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35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4176464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i="1" dirty="0" smtClean="0">
                <a:solidFill>
                  <a:srgbClr val="002060"/>
                </a:solidFill>
              </a:rPr>
              <a:t>На </a:t>
            </a:r>
            <a:r>
              <a:rPr lang="ru-RU" sz="2000" i="1" dirty="0">
                <a:solidFill>
                  <a:srgbClr val="002060"/>
                </a:solidFill>
              </a:rPr>
              <a:t>поляне возле ёлок </a:t>
            </a:r>
            <a:br>
              <a:rPr lang="ru-RU" sz="2000" i="1" dirty="0">
                <a:solidFill>
                  <a:srgbClr val="002060"/>
                </a:solidFill>
              </a:rPr>
            </a:br>
            <a:r>
              <a:rPr lang="ru-RU" sz="2000" i="1" dirty="0" smtClean="0">
                <a:solidFill>
                  <a:srgbClr val="002060"/>
                </a:solidFill>
              </a:rPr>
              <a:t>Дом </a:t>
            </a:r>
            <a:r>
              <a:rPr lang="ru-RU" sz="2000" i="1" dirty="0">
                <a:solidFill>
                  <a:srgbClr val="002060"/>
                </a:solidFill>
              </a:rPr>
              <a:t>построен из иголок. </a:t>
            </a:r>
            <a:br>
              <a:rPr lang="ru-RU" sz="2000" i="1" dirty="0">
                <a:solidFill>
                  <a:srgbClr val="002060"/>
                </a:solidFill>
              </a:rPr>
            </a:br>
            <a:r>
              <a:rPr lang="ru-RU" sz="2000" i="1" dirty="0" smtClean="0">
                <a:solidFill>
                  <a:srgbClr val="002060"/>
                </a:solidFill>
              </a:rPr>
              <a:t>За </a:t>
            </a:r>
            <a:r>
              <a:rPr lang="ru-RU" sz="2000" i="1" dirty="0">
                <a:solidFill>
                  <a:srgbClr val="002060"/>
                </a:solidFill>
              </a:rPr>
              <a:t>травой не виден он, </a:t>
            </a:r>
            <a:br>
              <a:rPr lang="ru-RU" sz="2000" i="1" dirty="0">
                <a:solidFill>
                  <a:srgbClr val="002060"/>
                </a:solidFill>
              </a:rPr>
            </a:br>
            <a:r>
              <a:rPr lang="ru-RU" sz="2000" i="1" dirty="0">
                <a:solidFill>
                  <a:srgbClr val="002060"/>
                </a:solidFill>
              </a:rPr>
              <a:t>А жильцов в нём миллион.</a:t>
            </a:r>
            <a:endParaRPr lang="ru-RU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400" b="1" i="1" u="sng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400" b="1" i="1" u="sng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sz="2400" b="1" i="1" u="sng" dirty="0">
                <a:solidFill>
                  <a:schemeClr val="accent2">
                    <a:lumMod val="75000"/>
                  </a:schemeClr>
                </a:solidFill>
              </a:rPr>
              <a:t>Муравей»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endParaRPr lang="ru-RU" sz="18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800" i="1" dirty="0" smtClean="0">
                <a:solidFill>
                  <a:srgbClr val="002060"/>
                </a:solidFill>
              </a:rPr>
              <a:t>Сесть</a:t>
            </a:r>
            <a:r>
              <a:rPr lang="ru-RU" sz="1800" i="1" dirty="0">
                <a:solidFill>
                  <a:srgbClr val="002060"/>
                </a:solidFill>
              </a:rPr>
              <a:t>, скрестив ноги. Пальцы рук переплетены на затылке. Медленно наклониться вправо, стараясь достать локтем до пола. Задержаться. То же самое в </a:t>
            </a:r>
            <a:r>
              <a:rPr lang="ru-RU" sz="1800" i="1" dirty="0" smtClean="0">
                <a:solidFill>
                  <a:srgbClr val="002060"/>
                </a:solidFill>
              </a:rPr>
              <a:t>другую сторону.</a:t>
            </a:r>
            <a:endParaRPr lang="ru-RU" sz="1800" i="1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http://sad65.ru/upload/txt/orig_da69277b5c0a68e358fa0eaafc48c90c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756" y="4521544"/>
            <a:ext cx="1958340" cy="165618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4499992" y="764704"/>
            <a:ext cx="424847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 </a:t>
            </a:r>
            <a:r>
              <a:rPr lang="ru-RU" sz="2000" i="1" dirty="0" smtClean="0">
                <a:solidFill>
                  <a:srgbClr val="002060"/>
                </a:solidFill>
              </a:rPr>
              <a:t>Шелестя</a:t>
            </a:r>
            <a:r>
              <a:rPr lang="ru-RU" sz="2000" i="1" dirty="0">
                <a:solidFill>
                  <a:srgbClr val="002060"/>
                </a:solidFill>
              </a:rPr>
              <a:t>, шурша травой, </a:t>
            </a:r>
            <a:br>
              <a:rPr lang="ru-RU" sz="2000" i="1" dirty="0">
                <a:solidFill>
                  <a:srgbClr val="002060"/>
                </a:solidFill>
              </a:rPr>
            </a:br>
            <a:r>
              <a:rPr lang="ru-RU" sz="2000" i="1" dirty="0">
                <a:solidFill>
                  <a:srgbClr val="002060"/>
                </a:solidFill>
              </a:rPr>
              <a:t>Проползает кнут живой. </a:t>
            </a:r>
            <a:br>
              <a:rPr lang="ru-RU" sz="2000" i="1" dirty="0">
                <a:solidFill>
                  <a:srgbClr val="002060"/>
                </a:solidFill>
              </a:rPr>
            </a:br>
            <a:r>
              <a:rPr lang="ru-RU" sz="2000" i="1" dirty="0">
                <a:solidFill>
                  <a:srgbClr val="002060"/>
                </a:solidFill>
              </a:rPr>
              <a:t>Вот он встал и зашипел: </a:t>
            </a:r>
            <a:br>
              <a:rPr lang="ru-RU" sz="2000" i="1" dirty="0">
                <a:solidFill>
                  <a:srgbClr val="002060"/>
                </a:solidFill>
              </a:rPr>
            </a:br>
            <a:r>
              <a:rPr lang="ru-RU" sz="2000" i="1" dirty="0" smtClean="0">
                <a:solidFill>
                  <a:srgbClr val="002060"/>
                </a:solidFill>
              </a:rPr>
              <a:t>«Подходи</a:t>
            </a:r>
            <a:r>
              <a:rPr lang="ru-RU" sz="2000" i="1" dirty="0">
                <a:solidFill>
                  <a:srgbClr val="002060"/>
                </a:solidFill>
              </a:rPr>
              <a:t>, кто очень </a:t>
            </a:r>
            <a:r>
              <a:rPr lang="ru-RU" sz="2000" i="1" dirty="0" smtClean="0">
                <a:solidFill>
                  <a:srgbClr val="002060"/>
                </a:solidFill>
              </a:rPr>
              <a:t>смел»</a:t>
            </a:r>
            <a:endParaRPr lang="ru-RU" sz="2000" i="1" dirty="0">
              <a:solidFill>
                <a:srgbClr val="002060"/>
              </a:solidFill>
            </a:endParaRP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400" b="1" u="sng" dirty="0" smtClean="0">
                <a:solidFill>
                  <a:srgbClr val="0070C0"/>
                </a:solidFill>
              </a:rPr>
              <a:t>«Змея».</a:t>
            </a:r>
            <a:r>
              <a:rPr lang="ru-RU" sz="2400" b="1" u="sng" dirty="0">
                <a:solidFill>
                  <a:srgbClr val="0070C0"/>
                </a:solidFill>
              </a:rPr>
              <a:t> </a:t>
            </a:r>
            <a:endParaRPr lang="ru-RU" sz="2400" b="1" u="sng" dirty="0" smtClean="0">
              <a:solidFill>
                <a:srgbClr val="0070C0"/>
              </a:solidFill>
            </a:endParaRPr>
          </a:p>
          <a:p>
            <a:r>
              <a:rPr lang="ru-RU" i="1" dirty="0" smtClean="0">
                <a:solidFill>
                  <a:srgbClr val="002060"/>
                </a:solidFill>
              </a:rPr>
              <a:t>Лечь </a:t>
            </a:r>
            <a:r>
              <a:rPr lang="ru-RU" i="1" dirty="0">
                <a:solidFill>
                  <a:srgbClr val="002060"/>
                </a:solidFill>
              </a:rPr>
              <a:t>на живот, ноги вместе, руки в упоре около груди ладонями вниз. Медленно поднимаясь на руках</a:t>
            </a:r>
          </a:p>
        </p:txBody>
      </p:sp>
      <p:pic>
        <p:nvPicPr>
          <p:cNvPr id="7" name="Рисунок 6" descr="http://sad65.ru/upload/txt/orig_1335b7a91cb63a1012b5906542bbcf99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979" y="3947936"/>
            <a:ext cx="2448272" cy="160782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126517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://sad65.ru/upload/txt/orig_76cedfb9a69a9b8f23ee99d18d313150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658742"/>
            <a:ext cx="1685714" cy="175238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pic>
        <p:nvPicPr>
          <p:cNvPr id="5" name="Рисунок 4" descr="http://sad65.ru/upload/txt/orig_afd75c2ab062f23e1a6a3dddf8896daa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869160"/>
            <a:ext cx="3464044" cy="1296144"/>
          </a:xfrm>
          <a:prstGeom prst="rect">
            <a:avLst/>
          </a:prstGeom>
          <a:solidFill>
            <a:srgbClr val="002060"/>
          </a:solidFill>
          <a:ln w="28575">
            <a:solidFill>
              <a:srgbClr val="0070C0"/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429479" y="442203"/>
            <a:ext cx="388843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solidFill>
                  <a:srgbClr val="002060"/>
                </a:solidFill>
              </a:rPr>
              <a:t>Над цветком</a:t>
            </a:r>
            <a:r>
              <a:rPr lang="ru-RU" sz="2000" i="1" dirty="0">
                <a:solidFill>
                  <a:srgbClr val="002060"/>
                </a:solidFill>
              </a:rPr>
              <a:t> </a:t>
            </a:r>
            <a:br>
              <a:rPr lang="ru-RU" sz="2000" i="1" dirty="0">
                <a:solidFill>
                  <a:srgbClr val="002060"/>
                </a:solidFill>
              </a:rPr>
            </a:br>
            <a:r>
              <a:rPr lang="ru-RU" sz="2000" i="1" dirty="0">
                <a:solidFill>
                  <a:srgbClr val="002060"/>
                </a:solidFill>
              </a:rPr>
              <a:t>порхает, пляшет</a:t>
            </a:r>
            <a:br>
              <a:rPr lang="ru-RU" sz="2000" i="1" dirty="0">
                <a:solidFill>
                  <a:srgbClr val="002060"/>
                </a:solidFill>
              </a:rPr>
            </a:br>
            <a:r>
              <a:rPr lang="ru-RU" sz="2000" i="1" dirty="0">
                <a:solidFill>
                  <a:srgbClr val="002060"/>
                </a:solidFill>
              </a:rPr>
              <a:t>Веерком узорным </a:t>
            </a:r>
            <a:r>
              <a:rPr lang="ru-RU" sz="2000" i="1" dirty="0" smtClean="0">
                <a:solidFill>
                  <a:srgbClr val="002060"/>
                </a:solidFill>
              </a:rPr>
              <a:t>маше</a:t>
            </a:r>
            <a:r>
              <a:rPr lang="ru-RU" sz="2400" i="1" dirty="0" smtClean="0">
                <a:solidFill>
                  <a:srgbClr val="002060"/>
                </a:solidFill>
              </a:rPr>
              <a:t>т</a:t>
            </a:r>
          </a:p>
          <a:p>
            <a:r>
              <a:rPr lang="ru-RU" sz="2400" b="1" i="1" u="sng" dirty="0" smtClean="0">
                <a:solidFill>
                  <a:srgbClr val="0070C0"/>
                </a:solidFill>
              </a:rPr>
              <a:t>«</a:t>
            </a:r>
            <a:r>
              <a:rPr lang="ru-RU" sz="2400" b="1" i="1" u="sng" dirty="0">
                <a:solidFill>
                  <a:srgbClr val="0070C0"/>
                </a:solidFill>
              </a:rPr>
              <a:t>Бабочка»</a:t>
            </a:r>
            <a:r>
              <a:rPr lang="ru-RU" sz="2400" i="1" u="sng" dirty="0">
                <a:solidFill>
                  <a:srgbClr val="0070C0"/>
                </a:solidFill>
              </a:rPr>
              <a:t> </a:t>
            </a:r>
            <a:endParaRPr lang="ru-RU" sz="2400" i="1" u="sng" dirty="0" smtClean="0">
              <a:solidFill>
                <a:srgbClr val="0070C0"/>
              </a:solidFill>
            </a:endParaRPr>
          </a:p>
          <a:p>
            <a:r>
              <a:rPr lang="ru-RU" sz="2000" i="1" dirty="0" smtClean="0">
                <a:solidFill>
                  <a:srgbClr val="002060"/>
                </a:solidFill>
              </a:rPr>
              <a:t>Сесть </a:t>
            </a:r>
            <a:r>
              <a:rPr lang="ru-RU" sz="2000" i="1" dirty="0">
                <a:solidFill>
                  <a:srgbClr val="002060"/>
                </a:solidFill>
              </a:rPr>
              <a:t>в позу прямого угла, согнуть ноги в коленях, соединить стопы. Колени развести. Руками обхватить стопы ног, спина прямая. Опустить развернутые колени до пола. Задержаться нужное время. Поднять колени с </a:t>
            </a:r>
            <a:r>
              <a:rPr lang="ru-RU" sz="2000" i="1" dirty="0" smtClean="0">
                <a:solidFill>
                  <a:srgbClr val="002060"/>
                </a:solidFill>
              </a:rPr>
              <a:t>пола.</a:t>
            </a:r>
            <a:endParaRPr lang="ru-RU" sz="2000" i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620689"/>
            <a:ext cx="39239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002060"/>
                </a:solidFill>
              </a:rPr>
              <a:t>Кто отправился в полёт,</a:t>
            </a:r>
            <a:endParaRPr lang="ru-RU" sz="2000" dirty="0">
              <a:solidFill>
                <a:srgbClr val="002060"/>
              </a:solidFill>
            </a:endParaRPr>
          </a:p>
          <a:p>
            <a:r>
              <a:rPr lang="ru-RU" sz="2000" i="1" dirty="0">
                <a:solidFill>
                  <a:srgbClr val="002060"/>
                </a:solidFill>
              </a:rPr>
              <a:t>В клюве веточку несёт</a:t>
            </a:r>
            <a:r>
              <a:rPr lang="ru-RU" sz="2000" b="1" i="1" dirty="0">
                <a:solidFill>
                  <a:srgbClr val="002060"/>
                </a:solidFill>
              </a:rPr>
              <a:t>?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17911" y="1328575"/>
            <a:ext cx="4322031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 smtClean="0">
                <a:solidFill>
                  <a:srgbClr val="0070C0"/>
                </a:solidFill>
              </a:rPr>
              <a:t>«</a:t>
            </a:r>
            <a:r>
              <a:rPr lang="ru-RU" sz="2400" b="1" i="1" u="sng" dirty="0">
                <a:solidFill>
                  <a:srgbClr val="0070C0"/>
                </a:solidFill>
              </a:rPr>
              <a:t>Птица</a:t>
            </a:r>
            <a:r>
              <a:rPr lang="ru-RU" sz="2400" b="1" i="1" u="sng" dirty="0" smtClean="0">
                <a:solidFill>
                  <a:srgbClr val="0070C0"/>
                </a:solidFill>
              </a:rPr>
              <a:t>»</a:t>
            </a:r>
          </a:p>
          <a:p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i="1" dirty="0">
                <a:solidFill>
                  <a:srgbClr val="002060"/>
                </a:solidFill>
              </a:rPr>
              <a:t>Сесть в позу прямого угла, ноги развести как можно шире, носки оттянуть, руки соединить за спиной «полочкой», спина прямая. Раз! - взмах руками, наклон к правой ноге, стараемся дотянуться до носка, задерживаемся. Два! - возвращаемся в </a:t>
            </a:r>
            <a:r>
              <a:rPr lang="ru-RU" i="1" dirty="0" err="1">
                <a:solidFill>
                  <a:srgbClr val="002060"/>
                </a:solidFill>
              </a:rPr>
              <a:t>и.п</a:t>
            </a:r>
            <a:r>
              <a:rPr lang="ru-RU" i="1" dirty="0">
                <a:solidFill>
                  <a:srgbClr val="002060"/>
                </a:solidFill>
              </a:rPr>
              <a:t>. Три! - тот же наклон к левой ноге, Четыре! - </a:t>
            </a:r>
            <a:r>
              <a:rPr lang="ru-RU" i="1" dirty="0" err="1">
                <a:solidFill>
                  <a:srgbClr val="002060"/>
                </a:solidFill>
              </a:rPr>
              <a:t>и.п</a:t>
            </a:r>
            <a:r>
              <a:rPr lang="ru-RU" i="1" dirty="0">
                <a:solidFill>
                  <a:srgbClr val="002060"/>
                </a:solidFill>
              </a:rPr>
              <a:t>. Вдох при взмахе, выдох при </a:t>
            </a:r>
            <a:r>
              <a:rPr lang="ru-RU" i="1" dirty="0" smtClean="0">
                <a:solidFill>
                  <a:srgbClr val="002060"/>
                </a:solidFill>
              </a:rPr>
              <a:t>наклоне.</a:t>
            </a:r>
            <a:endParaRPr lang="ru-RU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45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004" y="4077072"/>
            <a:ext cx="8220468" cy="2304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0" u="sng" dirty="0" smtClean="0">
                <a:solidFill>
                  <a:srgbClr val="0070C0"/>
                </a:solidFill>
              </a:rPr>
              <a:t/>
            </a:r>
            <a:br>
              <a:rPr lang="ru-RU" sz="2000" b="0" u="sng" dirty="0" smtClean="0">
                <a:solidFill>
                  <a:srgbClr val="0070C0"/>
                </a:solidFill>
              </a:rPr>
            </a:br>
            <a:r>
              <a:rPr lang="ru-RU" sz="2000" b="0" u="sng" dirty="0" smtClean="0">
                <a:solidFill>
                  <a:srgbClr val="0070C0"/>
                </a:solidFill>
              </a:rPr>
              <a:t/>
            </a:r>
            <a:br>
              <a:rPr lang="ru-RU" sz="2000" b="0" u="sng" dirty="0" smtClean="0">
                <a:solidFill>
                  <a:srgbClr val="0070C0"/>
                </a:solidFill>
              </a:rPr>
            </a:br>
            <a:r>
              <a:rPr lang="ru-RU" sz="2000" b="0" u="sng" dirty="0">
                <a:solidFill>
                  <a:srgbClr val="0070C0"/>
                </a:solidFill>
              </a:rPr>
              <a:t/>
            </a:r>
            <a:br>
              <a:rPr lang="ru-RU" sz="2000" b="0" u="sng" dirty="0">
                <a:solidFill>
                  <a:srgbClr val="0070C0"/>
                </a:solidFill>
              </a:rPr>
            </a:br>
            <a:r>
              <a:rPr lang="ru-RU" sz="2200" b="0" i="1" dirty="0" smtClean="0">
                <a:solidFill>
                  <a:srgbClr val="0070C0"/>
                </a:solidFill>
              </a:rPr>
              <a:t>Упражнения выполняйте при открытой форточке, медленно</a:t>
            </a:r>
            <a:r>
              <a:rPr lang="ru-RU" sz="2200" b="0" i="1" dirty="0" smtClean="0">
                <a:solidFill>
                  <a:srgbClr val="FF0000"/>
                </a:solidFill>
              </a:rPr>
              <a:t>, </a:t>
            </a:r>
            <a:r>
              <a:rPr lang="ru-RU" sz="2200" b="0" i="1" dirty="0" smtClean="0">
                <a:solidFill>
                  <a:srgbClr val="0070C0"/>
                </a:solidFill>
              </a:rPr>
              <a:t>позы фиксируйте, следите за дыханием</a:t>
            </a:r>
            <a:r>
              <a:rPr lang="ru-RU" sz="2200" b="0" i="1" dirty="0" smtClean="0">
                <a:solidFill>
                  <a:srgbClr val="FF0000"/>
                </a:solidFill>
              </a:rPr>
              <a:t>. </a:t>
            </a:r>
            <a:br>
              <a:rPr lang="ru-RU" sz="2200" b="0" i="1" dirty="0" smtClean="0">
                <a:solidFill>
                  <a:srgbClr val="FF0000"/>
                </a:solidFill>
              </a:rPr>
            </a:br>
            <a:r>
              <a:rPr lang="ru-RU" sz="2200" b="0" i="1" dirty="0" smtClean="0">
                <a:solidFill>
                  <a:srgbClr val="FF0000"/>
                </a:solidFill>
              </a:rPr>
              <a:t/>
            </a:r>
            <a:br>
              <a:rPr lang="ru-RU" sz="2200" b="0" i="1" dirty="0" smtClean="0">
                <a:solidFill>
                  <a:srgbClr val="FF0000"/>
                </a:solidFill>
              </a:rPr>
            </a:br>
            <a:endParaRPr lang="ru-RU" sz="2200" b="0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7204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i="1" dirty="0">
                <a:solidFill>
                  <a:srgbClr val="002060"/>
                </a:solidFill>
              </a:rPr>
              <a:t>У порога </a:t>
            </a:r>
            <a:r>
              <a:rPr lang="ru-RU" sz="2000" i="1" dirty="0" smtClean="0">
                <a:solidFill>
                  <a:srgbClr val="002060"/>
                </a:solidFill>
              </a:rPr>
              <a:t>плачет, коготки </a:t>
            </a:r>
            <a:r>
              <a:rPr lang="ru-RU" sz="2000" i="1" dirty="0">
                <a:solidFill>
                  <a:srgbClr val="002060"/>
                </a:solidFill>
              </a:rPr>
              <a:t>прячет, </a:t>
            </a:r>
            <a:br>
              <a:rPr lang="ru-RU" sz="2000" i="1" dirty="0">
                <a:solidFill>
                  <a:srgbClr val="002060"/>
                </a:solidFill>
              </a:rPr>
            </a:br>
            <a:r>
              <a:rPr lang="ru-RU" sz="2000" i="1" dirty="0">
                <a:solidFill>
                  <a:srgbClr val="002060"/>
                </a:solidFill>
              </a:rPr>
              <a:t>Тихо в комнату войдёт, </a:t>
            </a:r>
            <a:r>
              <a:rPr lang="ru-RU" sz="2000" i="1" dirty="0" smtClean="0">
                <a:solidFill>
                  <a:srgbClr val="002060"/>
                </a:solidFill>
              </a:rPr>
              <a:t>замурлычет</a:t>
            </a:r>
            <a:r>
              <a:rPr lang="ru-RU" sz="2000" i="1" dirty="0">
                <a:solidFill>
                  <a:srgbClr val="002060"/>
                </a:solidFill>
              </a:rPr>
              <a:t>, </a:t>
            </a:r>
            <a:r>
              <a:rPr lang="ru-RU" sz="2000" i="1" dirty="0" smtClean="0">
                <a:solidFill>
                  <a:srgbClr val="002060"/>
                </a:solidFill>
              </a:rPr>
              <a:t>запоёт</a:t>
            </a:r>
            <a:r>
              <a:rPr lang="ru-RU" dirty="0">
                <a:solidFill>
                  <a:srgbClr val="002060"/>
                </a:solidFill>
              </a:rPr>
              <a:t> 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2400" b="1" i="1" u="sng" dirty="0" smtClean="0">
                <a:solidFill>
                  <a:srgbClr val="0070C0"/>
                </a:solidFill>
              </a:rPr>
              <a:t>«</a:t>
            </a:r>
            <a:r>
              <a:rPr lang="ru-RU" sz="2400" b="1" i="1" u="sng" dirty="0">
                <a:solidFill>
                  <a:srgbClr val="0070C0"/>
                </a:solidFill>
              </a:rPr>
              <a:t>Кошка»</a:t>
            </a:r>
            <a:r>
              <a:rPr lang="ru-RU" sz="2400" b="1" i="1" dirty="0">
                <a:solidFill>
                  <a:srgbClr val="002060"/>
                </a:solidFill>
              </a:rPr>
              <a:t> 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2000" i="1" dirty="0" smtClean="0">
                <a:solidFill>
                  <a:srgbClr val="002060"/>
                </a:solidFill>
              </a:rPr>
              <a:t>Стать </a:t>
            </a:r>
            <a:r>
              <a:rPr lang="ru-RU" sz="2000" i="1" dirty="0">
                <a:solidFill>
                  <a:srgbClr val="002060"/>
                </a:solidFill>
              </a:rPr>
              <a:t>на четвереньки, спина прямая. </a:t>
            </a:r>
            <a:endParaRPr lang="ru-RU" sz="2000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2000" i="1" dirty="0" smtClean="0">
                <a:solidFill>
                  <a:srgbClr val="002060"/>
                </a:solidFill>
              </a:rPr>
              <a:t>Раз</a:t>
            </a:r>
            <a:r>
              <a:rPr lang="ru-RU" sz="2000" i="1" dirty="0">
                <a:solidFill>
                  <a:srgbClr val="002060"/>
                </a:solidFill>
              </a:rPr>
              <a:t>! – поднять голову, максимально прогнуть спину. </a:t>
            </a:r>
            <a:endParaRPr lang="ru-RU" sz="2000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2000" i="1" dirty="0" smtClean="0">
                <a:solidFill>
                  <a:srgbClr val="002060"/>
                </a:solidFill>
              </a:rPr>
              <a:t>Два</a:t>
            </a:r>
            <a:r>
              <a:rPr lang="ru-RU" sz="2000" i="1" dirty="0">
                <a:solidFill>
                  <a:srgbClr val="002060"/>
                </a:solidFill>
              </a:rPr>
              <a:t>! – </a:t>
            </a:r>
            <a:r>
              <a:rPr lang="ru-RU" sz="2000" i="1" dirty="0" smtClean="0">
                <a:solidFill>
                  <a:srgbClr val="002060"/>
                </a:solidFill>
              </a:rPr>
              <a:t>опустить </a:t>
            </a:r>
            <a:r>
              <a:rPr lang="ru-RU" sz="2000" i="1" dirty="0">
                <a:solidFill>
                  <a:srgbClr val="002060"/>
                </a:solidFill>
              </a:rPr>
              <a:t>голову, </a:t>
            </a:r>
            <a:r>
              <a:rPr lang="ru-RU" sz="2000" i="1" dirty="0" smtClean="0">
                <a:solidFill>
                  <a:srgbClr val="002060"/>
                </a:solidFill>
              </a:rPr>
              <a:t>максимально.</a:t>
            </a:r>
          </a:p>
          <a:p>
            <a:pPr marL="0" indent="0">
              <a:buNone/>
            </a:pPr>
            <a:r>
              <a:rPr lang="ru-RU" sz="2000" u="sng" dirty="0" smtClean="0">
                <a:solidFill>
                  <a:srgbClr val="0070C0"/>
                </a:solidFill>
              </a:rPr>
              <a:t/>
            </a:r>
            <a:br>
              <a:rPr lang="ru-RU" sz="2000" u="sng" dirty="0" smtClean="0">
                <a:solidFill>
                  <a:srgbClr val="0070C0"/>
                </a:solidFill>
              </a:rPr>
            </a:br>
            <a:r>
              <a:rPr lang="ru-RU" sz="2000" u="sng" dirty="0" smtClean="0">
                <a:solidFill>
                  <a:srgbClr val="0070C0"/>
                </a:solidFill>
              </a:rPr>
              <a:t/>
            </a:r>
            <a:br>
              <a:rPr lang="ru-RU" sz="2000" u="sng" dirty="0" smtClean="0">
                <a:solidFill>
                  <a:srgbClr val="0070C0"/>
                </a:solidFill>
              </a:rPr>
            </a:br>
            <a:endParaRPr lang="ru-RU" sz="2000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http://sad65.ru/upload/txt/orig_01ec6798de2f778544892a091819fd19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24944"/>
            <a:ext cx="3816424" cy="132588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4427984" y="2924944"/>
            <a:ext cx="43924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u="sng" dirty="0">
                <a:solidFill>
                  <a:srgbClr val="0070C0"/>
                </a:solidFill>
              </a:rPr>
              <a:t>Для детей от 3 –до 7 лет </a:t>
            </a:r>
            <a:br>
              <a:rPr lang="ru-RU" b="1" i="1" u="sng" dirty="0">
                <a:solidFill>
                  <a:srgbClr val="0070C0"/>
                </a:solidFill>
              </a:rPr>
            </a:br>
            <a:endParaRPr lang="ru-RU" b="1" i="1" u="sng" dirty="0" smtClean="0">
              <a:solidFill>
                <a:srgbClr val="0070C0"/>
              </a:solidFill>
            </a:endParaRPr>
          </a:p>
          <a:p>
            <a:pPr algn="ctr"/>
            <a:r>
              <a:rPr lang="ru-RU" i="1" dirty="0" smtClean="0">
                <a:solidFill>
                  <a:srgbClr val="002060"/>
                </a:solidFill>
              </a:rPr>
              <a:t>Дозировка </a:t>
            </a:r>
            <a:r>
              <a:rPr lang="ru-RU" i="1" dirty="0">
                <a:solidFill>
                  <a:srgbClr val="002060"/>
                </a:solidFill>
              </a:rPr>
              <a:t>упражнений</a:t>
            </a:r>
            <a:r>
              <a:rPr lang="ru-RU" i="1" dirty="0" smtClean="0">
                <a:solidFill>
                  <a:srgbClr val="002060"/>
                </a:solidFill>
              </a:rPr>
              <a:t>: </a:t>
            </a:r>
          </a:p>
          <a:p>
            <a:pPr algn="ctr"/>
            <a:r>
              <a:rPr lang="ru-RU" i="1" dirty="0" smtClean="0">
                <a:solidFill>
                  <a:srgbClr val="002060"/>
                </a:solidFill>
              </a:rPr>
              <a:t>для </a:t>
            </a:r>
            <a:r>
              <a:rPr lang="ru-RU" dirty="0">
                <a:solidFill>
                  <a:srgbClr val="002060"/>
                </a:solidFill>
              </a:rPr>
              <a:t>детей от 3 до 5 лет </a:t>
            </a:r>
            <a:r>
              <a:rPr lang="ru-RU" u="sng" dirty="0">
                <a:solidFill>
                  <a:srgbClr val="0070C0"/>
                </a:solidFill>
              </a:rPr>
              <a:t>4 – 5 </a:t>
            </a:r>
            <a:r>
              <a:rPr lang="ru-RU" u="sng" dirty="0" smtClean="0">
                <a:solidFill>
                  <a:srgbClr val="0070C0"/>
                </a:solidFill>
              </a:rPr>
              <a:t>раз</a:t>
            </a:r>
          </a:p>
          <a:p>
            <a:pPr algn="ctr"/>
            <a:r>
              <a:rPr lang="ru-RU" i="1" dirty="0" smtClean="0">
                <a:solidFill>
                  <a:srgbClr val="002060"/>
                </a:solidFill>
              </a:rPr>
              <a:t>для </a:t>
            </a:r>
            <a:r>
              <a:rPr lang="ru-RU" dirty="0">
                <a:solidFill>
                  <a:srgbClr val="002060"/>
                </a:solidFill>
              </a:rPr>
              <a:t>детей от 5 до 7 лет </a:t>
            </a:r>
            <a:r>
              <a:rPr lang="ru-RU" u="sng" dirty="0">
                <a:solidFill>
                  <a:srgbClr val="0070C0"/>
                </a:solidFill>
              </a:rPr>
              <a:t>6 – 8 раз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012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6773241</TotalTime>
  <Words>128</Words>
  <Application>Microsoft Office PowerPoint</Application>
  <PresentationFormat>Экран (4:3)</PresentationFormat>
  <Paragraphs>76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Verdana</vt:lpstr>
      <vt:lpstr>Wingdings 2</vt:lpstr>
      <vt:lpstr>Аспект</vt:lpstr>
      <vt:lpstr>Сидим дома, не скучаем, все здоровье укрепляем!</vt:lpstr>
      <vt:lpstr>  </vt:lpstr>
      <vt:lpstr>Утренняя гимнастика для детей  от 5 до 7 лет  Дозировка упражнений от 6 до 8 раз.   Разучивание комплекса  можно начать  с 6 – 7 упражнений  и постепенно выполнять  весь комплекс.</vt:lpstr>
      <vt:lpstr>Презентация PowerPoint</vt:lpstr>
      <vt:lpstr>   По окончанию зарядки, переходим к водным процедурам!</vt:lpstr>
      <vt:lpstr>Сделайте вместе с детьми простые упражнения игрового стретчингка:  </vt:lpstr>
      <vt:lpstr>Презентация PowerPoint</vt:lpstr>
      <vt:lpstr>Презентация PowerPoint</vt:lpstr>
      <vt:lpstr>   Упражнения выполняйте при открытой форточке, медленно, позы фиксируйте, следите за дыханием.   </vt:lpstr>
      <vt:lpstr>Будьте здоровы и помните: «Чтобы сделать ребёнка умным и рассудительным сделайте его крепким и здоровым»!                                                                                                  Ж. Руссо.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Сидим дома, не скучаем, все здоровье укрепляем!</dc:title>
  <dc:creator>DELL</dc:creator>
  <cp:lastModifiedBy>Пользователь</cp:lastModifiedBy>
  <cp:revision>32</cp:revision>
  <dcterms:created xsi:type="dcterms:W3CDTF">2020-04-04T13:45:55Z</dcterms:created>
  <dcterms:modified xsi:type="dcterms:W3CDTF">2020-07-21T10:50:02Z</dcterms:modified>
</cp:coreProperties>
</file>